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41"/>
  </p:notesMasterIdLst>
  <p:sldIdLst>
    <p:sldId id="257" r:id="rId2"/>
    <p:sldId id="315" r:id="rId3"/>
    <p:sldId id="258" r:id="rId4"/>
    <p:sldId id="317" r:id="rId5"/>
    <p:sldId id="318" r:id="rId6"/>
    <p:sldId id="320" r:id="rId7"/>
    <p:sldId id="319" r:id="rId8"/>
    <p:sldId id="316" r:id="rId9"/>
    <p:sldId id="321" r:id="rId10"/>
    <p:sldId id="322" r:id="rId11"/>
    <p:sldId id="323" r:id="rId12"/>
    <p:sldId id="324" r:id="rId13"/>
    <p:sldId id="326" r:id="rId14"/>
    <p:sldId id="327" r:id="rId15"/>
    <p:sldId id="328" r:id="rId16"/>
    <p:sldId id="329" r:id="rId17"/>
    <p:sldId id="330" r:id="rId18"/>
    <p:sldId id="331" r:id="rId19"/>
    <p:sldId id="332" r:id="rId20"/>
    <p:sldId id="333" r:id="rId21"/>
    <p:sldId id="335" r:id="rId22"/>
    <p:sldId id="334"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50" r:id="rId37"/>
    <p:sldId id="351" r:id="rId38"/>
    <p:sldId id="352" r:id="rId39"/>
    <p:sldId id="35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78" autoAdjust="0"/>
  </p:normalViewPr>
  <p:slideViewPr>
    <p:cSldViewPr snapToGrid="0">
      <p:cViewPr varScale="1">
        <p:scale>
          <a:sx n="55" d="100"/>
          <a:sy n="55" d="100"/>
        </p:scale>
        <p:origin x="1618" y="3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585B-8320-4998-991D-DD709D1C8BC2}" type="datetimeFigureOut">
              <a:rPr lang="zh-TW" altLang="en-US" smtClean="0"/>
              <a:t>2013/10/16</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33AE2-26D4-4A22-954E-E8FF2E0A7DF0}" type="slidenum">
              <a:rPr lang="zh-TW" altLang="en-US" smtClean="0"/>
              <a:t>‹#›</a:t>
            </a:fld>
            <a:endParaRPr lang="zh-TW" altLang="en-US"/>
          </a:p>
        </p:txBody>
      </p:sp>
    </p:spTree>
    <p:extLst>
      <p:ext uri="{BB962C8B-B14F-4D97-AF65-F5344CB8AC3E}">
        <p14:creationId xmlns:p14="http://schemas.microsoft.com/office/powerpoint/2010/main" val="21260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a:t>
            </a:fld>
            <a:endParaRPr lang="zh-TW" altLang="en-US"/>
          </a:p>
        </p:txBody>
      </p:sp>
    </p:spTree>
    <p:extLst>
      <p:ext uri="{BB962C8B-B14F-4D97-AF65-F5344CB8AC3E}">
        <p14:creationId xmlns:p14="http://schemas.microsoft.com/office/powerpoint/2010/main" val="414652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t>
            </a:r>
            <a:r>
              <a:rPr lang="zh-TW" altLang="en-US" dirty="0" smtClean="0"/>
              <a:t>不過我覺得 </a:t>
            </a:r>
            <a:r>
              <a:rPr lang="en-US" altLang="zh-TW" dirty="0" smtClean="0"/>
              <a:t>Delta-FA </a:t>
            </a:r>
            <a:r>
              <a:rPr lang="zh-TW" altLang="en-US" dirty="0" smtClean="0"/>
              <a:t>的 </a:t>
            </a:r>
            <a:r>
              <a:rPr lang="en-US" altLang="zh-TW" dirty="0" smtClean="0"/>
              <a:t>transition</a:t>
            </a:r>
            <a:r>
              <a:rPr lang="en-US" altLang="zh-TW" baseline="0" dirty="0" smtClean="0"/>
              <a:t> </a:t>
            </a:r>
            <a:r>
              <a:rPr lang="zh-TW" altLang="en-US" baseline="0" dirty="0" smtClean="0"/>
              <a:t>有點難算</a:t>
            </a:r>
            <a:r>
              <a:rPr lang="en-US" altLang="zh-TW" baseline="0" dirty="0" smtClean="0"/>
              <a:t>)</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12</a:t>
            </a:fld>
            <a:endParaRPr lang="zh-TW" altLang="en-US"/>
          </a:p>
        </p:txBody>
      </p:sp>
    </p:spTree>
    <p:extLst>
      <p:ext uri="{BB962C8B-B14F-4D97-AF65-F5344CB8AC3E}">
        <p14:creationId xmlns:p14="http://schemas.microsoft.com/office/powerpoint/2010/main" val="3932172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簡單來說，就是把 </a:t>
            </a:r>
            <a:r>
              <a:rPr lang="en-US" altLang="zh-TW" dirty="0" smtClean="0"/>
              <a:t>t[s, c] </a:t>
            </a:r>
            <a:r>
              <a:rPr lang="zh-TW" altLang="en-US" dirty="0" smtClean="0"/>
              <a:t>壓縮成 </a:t>
            </a:r>
            <a:r>
              <a:rPr lang="en-US" altLang="zh-TW" dirty="0" err="1" smtClean="0"/>
              <a:t>t</a:t>
            </a:r>
            <a:r>
              <a:rPr lang="en-US" altLang="zh-TW" baseline="-25000" dirty="0" err="1" smtClean="0"/>
              <a:t>c</a:t>
            </a:r>
            <a:r>
              <a:rPr lang="en-US" altLang="zh-TW" dirty="0" smtClean="0"/>
              <a:t>[s, c]</a:t>
            </a:r>
          </a:p>
          <a:p>
            <a:r>
              <a:rPr lang="en-US" altLang="zh-TW" dirty="0" smtClean="0"/>
              <a:t>LOCAL_TX</a:t>
            </a:r>
            <a:r>
              <a:rPr lang="zh-TW" altLang="en-US" baseline="0" dirty="0" smtClean="0"/>
              <a:t> 代表空的</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13</a:t>
            </a:fld>
            <a:endParaRPr lang="zh-TW" altLang="en-US"/>
          </a:p>
        </p:txBody>
      </p:sp>
    </p:spTree>
    <p:extLst>
      <p:ext uri="{BB962C8B-B14F-4D97-AF65-F5344CB8AC3E}">
        <p14:creationId xmlns:p14="http://schemas.microsoft.com/office/powerpoint/2010/main" val="87357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State</a:t>
            </a:r>
            <a:r>
              <a:rPr lang="en-US" altLang="zh-TW" baseline="0" dirty="0" smtClean="0"/>
              <a:t> 1 </a:t>
            </a:r>
            <a:r>
              <a:rPr lang="zh-TW" altLang="en-US" baseline="0" dirty="0" smtClean="0"/>
              <a:t>要全存</a:t>
            </a:r>
            <a:endParaRPr lang="en-US" altLang="zh-TW" baseline="0" dirty="0" smtClean="0"/>
          </a:p>
          <a:p>
            <a:r>
              <a:rPr lang="en-US" altLang="zh-TW" baseline="0" dirty="0" smtClean="0"/>
              <a:t>State 2 </a:t>
            </a:r>
            <a:r>
              <a:rPr lang="zh-TW" altLang="en-US" baseline="0" dirty="0" smtClean="0"/>
              <a:t>後先給空，再補上改變的 </a:t>
            </a:r>
            <a:r>
              <a:rPr lang="en-US" altLang="zh-TW" baseline="0" dirty="0" smtClean="0"/>
              <a:t>transition</a:t>
            </a:r>
          </a:p>
          <a:p>
            <a:r>
              <a:rPr lang="en-US" altLang="zh-TW" baseline="0" dirty="0" smtClean="0"/>
              <a:t>(</a:t>
            </a:r>
            <a:r>
              <a:rPr lang="zh-TW" altLang="en-US" baseline="0" dirty="0" smtClean="0"/>
              <a:t>要保證每一個會到這個 </a:t>
            </a:r>
            <a:r>
              <a:rPr lang="en-US" altLang="zh-TW" baseline="0" dirty="0" smtClean="0"/>
              <a:t>State </a:t>
            </a:r>
            <a:r>
              <a:rPr lang="zh-TW" altLang="en-US" baseline="0" dirty="0" smtClean="0"/>
              <a:t>的 </a:t>
            </a:r>
            <a:r>
              <a:rPr lang="en-US" altLang="zh-TW" baseline="0" dirty="0" smtClean="0"/>
              <a:t>transition </a:t>
            </a:r>
            <a:r>
              <a:rPr lang="zh-TW" altLang="en-US" baseline="0" dirty="0" smtClean="0"/>
              <a:t>都是相同的，如果有不同，還是得存</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14</a:t>
            </a:fld>
            <a:endParaRPr lang="zh-TW" altLang="en-US"/>
          </a:p>
        </p:txBody>
      </p:sp>
    </p:spTree>
    <p:extLst>
      <p:ext uri="{BB962C8B-B14F-4D97-AF65-F5344CB8AC3E}">
        <p14:creationId xmlns:p14="http://schemas.microsoft.com/office/powerpoint/2010/main" val="155721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透過這個方法減少</a:t>
            </a:r>
            <a:r>
              <a:rPr lang="zh-TW" altLang="en-US" baseline="0" dirty="0" smtClean="0"/>
              <a:t> </a:t>
            </a:r>
            <a:r>
              <a:rPr lang="en-US" altLang="zh-TW" baseline="0" dirty="0" smtClean="0"/>
              <a:t>transition </a:t>
            </a:r>
            <a:r>
              <a:rPr lang="zh-TW" altLang="en-US" baseline="0" dirty="0" smtClean="0"/>
              <a:t>後，就可能會發現有些 </a:t>
            </a:r>
            <a:r>
              <a:rPr lang="en-US" altLang="zh-TW" baseline="0" dirty="0" smtClean="0"/>
              <a:t>state </a:t>
            </a:r>
            <a:r>
              <a:rPr lang="zh-TW" altLang="en-US" baseline="0" dirty="0" smtClean="0"/>
              <a:t>的 </a:t>
            </a:r>
            <a:r>
              <a:rPr lang="en-US" altLang="zh-TW" baseline="0" dirty="0" smtClean="0"/>
              <a:t>transition set </a:t>
            </a:r>
            <a:r>
              <a:rPr lang="zh-TW" altLang="en-US" baseline="0" dirty="0" smtClean="0"/>
              <a:t>完全相同，這樣一來，這相同 </a:t>
            </a:r>
            <a:r>
              <a:rPr lang="en-US" altLang="zh-TW" baseline="0" dirty="0" smtClean="0"/>
              <a:t>transition set </a:t>
            </a:r>
            <a:r>
              <a:rPr lang="zh-TW" altLang="en-US" baseline="0" dirty="0" smtClean="0"/>
              <a:t>的 </a:t>
            </a:r>
            <a:r>
              <a:rPr lang="en-US" altLang="zh-TW" baseline="0" dirty="0" smtClean="0"/>
              <a:t>state </a:t>
            </a:r>
            <a:r>
              <a:rPr lang="zh-TW" altLang="en-US" baseline="0" dirty="0" smtClean="0"/>
              <a:t>就可以合併成一個 </a:t>
            </a:r>
            <a:r>
              <a:rPr lang="en-US" altLang="zh-TW" baseline="0" dirty="0" smtClean="0"/>
              <a:t>state</a:t>
            </a:r>
            <a:r>
              <a:rPr lang="zh-TW" altLang="en-US" baseline="0" dirty="0" smtClean="0"/>
              <a:t>，進一步減少使用的記憶體。而這個過程可以一直重覆。</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15</a:t>
            </a:fld>
            <a:endParaRPr lang="zh-TW" altLang="en-US"/>
          </a:p>
        </p:txBody>
      </p:sp>
    </p:spTree>
    <p:extLst>
      <p:ext uri="{BB962C8B-B14F-4D97-AF65-F5344CB8AC3E}">
        <p14:creationId xmlns:p14="http://schemas.microsoft.com/office/powerpoint/2010/main" val="287415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保證 </a:t>
            </a:r>
            <a:r>
              <a:rPr lang="en-US" altLang="zh-TW" dirty="0" smtClean="0"/>
              <a:t>transition</a:t>
            </a:r>
            <a:r>
              <a:rPr lang="en-US" altLang="zh-TW" baseline="0" dirty="0" smtClean="0"/>
              <a:t> set </a:t>
            </a:r>
            <a:r>
              <a:rPr lang="zh-TW" altLang="en-US" baseline="0" dirty="0" smtClean="0"/>
              <a:t>每一個都是相同的，但是</a:t>
            </a:r>
            <a:r>
              <a:rPr lang="zh-TW" altLang="en-US" dirty="0" smtClean="0"/>
              <a:t>需要改才改</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16</a:t>
            </a:fld>
            <a:endParaRPr lang="zh-TW" altLang="en-US"/>
          </a:p>
        </p:txBody>
      </p:sp>
    </p:spTree>
    <p:extLst>
      <p:ext uri="{BB962C8B-B14F-4D97-AF65-F5344CB8AC3E}">
        <p14:creationId xmlns:p14="http://schemas.microsoft.com/office/powerpoint/2010/main" val="94906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需要很多次</a:t>
            </a:r>
            <a:r>
              <a:rPr lang="zh-TW" altLang="en-US" baseline="0" dirty="0" smtClean="0"/>
              <a:t> </a:t>
            </a:r>
            <a:r>
              <a:rPr lang="en-US" altLang="zh-TW" baseline="0" dirty="0" smtClean="0"/>
              <a:t>memory access </a:t>
            </a:r>
            <a:r>
              <a:rPr lang="zh-TW" altLang="en-US" baseline="0" dirty="0" smtClean="0"/>
              <a:t>的問題後面解決</a:t>
            </a:r>
            <a:endParaRPr lang="en-US" altLang="zh-TW" baseline="0" dirty="0" smtClean="0"/>
          </a:p>
          <a:p>
            <a:r>
              <a:rPr lang="zh-TW" altLang="en-US" baseline="0" dirty="0" smtClean="0"/>
              <a:t>至於每次可能要進行 </a:t>
            </a:r>
            <a:r>
              <a:rPr lang="en-US" altLang="zh-TW" baseline="0" dirty="0" smtClean="0"/>
              <a:t>C </a:t>
            </a:r>
            <a:r>
              <a:rPr lang="zh-TW" altLang="en-US" baseline="0" dirty="0" smtClean="0"/>
              <a:t>次運算，經過實驗後發現影響不大。</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17</a:t>
            </a:fld>
            <a:endParaRPr lang="zh-TW" altLang="en-US"/>
          </a:p>
        </p:txBody>
      </p:sp>
    </p:spTree>
    <p:extLst>
      <p:ext uri="{BB962C8B-B14F-4D97-AF65-F5344CB8AC3E}">
        <p14:creationId xmlns:p14="http://schemas.microsoft.com/office/powerpoint/2010/main" val="197600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這邊要強調的是</a:t>
            </a:r>
            <a:r>
              <a:rPr lang="zh-TW" altLang="en-US" baseline="0" dirty="0" smtClean="0"/>
              <a:t> </a:t>
            </a:r>
            <a:r>
              <a:rPr lang="en-US" altLang="zh-TW" baseline="0" dirty="0" smtClean="0"/>
              <a:t>delta-FA </a:t>
            </a:r>
            <a:r>
              <a:rPr lang="zh-TW" altLang="en-US" baseline="0" dirty="0" smtClean="0"/>
              <a:t>和其他方法通常不衝突，可以一起使用。</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19</a:t>
            </a:fld>
            <a:endParaRPr lang="zh-TW" altLang="en-US"/>
          </a:p>
        </p:txBody>
      </p:sp>
    </p:spTree>
    <p:extLst>
      <p:ext uri="{BB962C8B-B14F-4D97-AF65-F5344CB8AC3E}">
        <p14:creationId xmlns:p14="http://schemas.microsoft.com/office/powerpoint/2010/main" val="12976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似乎和減少</a:t>
            </a:r>
            <a:r>
              <a:rPr lang="zh-TW" altLang="en-US" baseline="0" dirty="0" smtClean="0"/>
              <a:t> </a:t>
            </a:r>
            <a:r>
              <a:rPr lang="en-US" altLang="zh-TW" baseline="0" dirty="0" smtClean="0"/>
              <a:t>state </a:t>
            </a:r>
            <a:r>
              <a:rPr lang="zh-TW" altLang="en-US" baseline="0" dirty="0" smtClean="0"/>
              <a:t>的方法比較不衝突</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20</a:t>
            </a:fld>
            <a:endParaRPr lang="zh-TW" altLang="en-US"/>
          </a:p>
        </p:txBody>
      </p:sp>
    </p:spTree>
    <p:extLst>
      <p:ext uri="{BB962C8B-B14F-4D97-AF65-F5344CB8AC3E}">
        <p14:creationId xmlns:p14="http://schemas.microsoft.com/office/powerpoint/2010/main" val="2477073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其實就是依照 </a:t>
            </a:r>
            <a:r>
              <a:rPr lang="en-US" altLang="zh-TW" dirty="0" smtClean="0"/>
              <a:t>c</a:t>
            </a:r>
            <a:r>
              <a:rPr lang="zh-TW" altLang="en-US" dirty="0" smtClean="0"/>
              <a:t>分 </a:t>
            </a:r>
            <a:r>
              <a:rPr lang="en-US" altLang="zh-TW" smtClean="0"/>
              <a:t>group</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22</a:t>
            </a:fld>
            <a:endParaRPr lang="zh-TW" altLang="en-US"/>
          </a:p>
        </p:txBody>
      </p:sp>
    </p:spTree>
    <p:extLst>
      <p:ext uri="{BB962C8B-B14F-4D97-AF65-F5344CB8AC3E}">
        <p14:creationId xmlns:p14="http://schemas.microsoft.com/office/powerpoint/2010/main" val="335458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這裡只有文句說明，沒有詳細解釋，所以我只有用猜測的方式。</a:t>
            </a:r>
            <a:endParaRPr lang="en-US" altLang="zh-TW" dirty="0" smtClean="0"/>
          </a:p>
          <a:p>
            <a:r>
              <a:rPr lang="zh-TW" altLang="en-US" dirty="0" smtClean="0"/>
              <a:t>應該是用一個</a:t>
            </a:r>
            <a:r>
              <a:rPr lang="zh-TW" altLang="en-US" baseline="0" dirty="0" smtClean="0"/>
              <a:t> </a:t>
            </a:r>
            <a:r>
              <a:rPr lang="en-US" altLang="zh-TW" baseline="0" dirty="0" smtClean="0"/>
              <a:t>label </a:t>
            </a:r>
            <a:r>
              <a:rPr lang="zh-TW" altLang="en-US" baseline="0" dirty="0" smtClean="0"/>
              <a:t>對應多個會到的 </a:t>
            </a:r>
            <a:r>
              <a:rPr lang="en-US" altLang="zh-TW" baseline="0" dirty="0" smtClean="0"/>
              <a:t>state </a:t>
            </a:r>
            <a:r>
              <a:rPr lang="zh-TW" altLang="en-US" baseline="0" dirty="0" smtClean="0"/>
              <a:t>的方式存，而不是一個 </a:t>
            </a:r>
            <a:r>
              <a:rPr lang="en-US" altLang="zh-TW" baseline="0" dirty="0" smtClean="0"/>
              <a:t>state </a:t>
            </a:r>
            <a:r>
              <a:rPr lang="zh-TW" altLang="en-US" baseline="0" dirty="0" smtClean="0"/>
              <a:t>存多個 </a:t>
            </a:r>
            <a:r>
              <a:rPr lang="en-US" altLang="zh-TW" baseline="0" dirty="0" smtClean="0"/>
              <a:t>label </a:t>
            </a:r>
            <a:r>
              <a:rPr lang="zh-TW" altLang="en-US" baseline="0" dirty="0" smtClean="0"/>
              <a:t>和會到的 </a:t>
            </a:r>
            <a:r>
              <a:rPr lang="en-US" altLang="zh-TW" baseline="0" dirty="0" smtClean="0"/>
              <a:t>state</a:t>
            </a:r>
            <a:r>
              <a:rPr lang="zh-TW" altLang="en-US" baseline="0" dirty="0" smtClean="0"/>
              <a:t>。</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24</a:t>
            </a:fld>
            <a:endParaRPr lang="zh-TW" altLang="en-US"/>
          </a:p>
        </p:txBody>
      </p:sp>
    </p:spTree>
    <p:extLst>
      <p:ext uri="{BB962C8B-B14F-4D97-AF65-F5344CB8AC3E}">
        <p14:creationId xmlns:p14="http://schemas.microsoft.com/office/powerpoint/2010/main" val="297197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smtClean="0"/>
              <a:t>NFA </a:t>
            </a:r>
            <a:r>
              <a:rPr lang="zh-TW" altLang="en-US" baseline="0" dirty="0" smtClean="0"/>
              <a:t>的缺點是搜尋速度較慢，而 </a:t>
            </a:r>
            <a:r>
              <a:rPr lang="en-US" altLang="zh-TW" baseline="0" dirty="0" smtClean="0"/>
              <a:t>DFA</a:t>
            </a:r>
            <a:r>
              <a:rPr lang="zh-TW" altLang="en-US" baseline="0" dirty="0" smtClean="0"/>
              <a:t>的缺點是所需要記憶體較多</a:t>
            </a:r>
            <a:endParaRPr lang="en-US" altLang="zh-TW" baseline="0" dirty="0" smtClean="0"/>
          </a:p>
          <a:p>
            <a:endParaRPr lang="en-US" altLang="zh-TW" baseline="0" dirty="0" smtClean="0"/>
          </a:p>
          <a:p>
            <a:r>
              <a:rPr lang="zh-TW" altLang="en-US" baseline="0" dirty="0" smtClean="0"/>
              <a:t>所以 </a:t>
            </a:r>
            <a:r>
              <a:rPr lang="en-US" altLang="zh-TW" baseline="0" dirty="0" smtClean="0"/>
              <a:t>DFA </a:t>
            </a:r>
            <a:r>
              <a:rPr lang="zh-TW" altLang="en-US" baseline="0" dirty="0" smtClean="0"/>
              <a:t>的方法主要在嘗試減少 </a:t>
            </a:r>
            <a:r>
              <a:rPr lang="en-US" altLang="zh-TW" baseline="0" dirty="0" smtClean="0"/>
              <a:t>state </a:t>
            </a:r>
            <a:r>
              <a:rPr lang="zh-TW" altLang="en-US" baseline="0" dirty="0" smtClean="0"/>
              <a:t>的個數或是 </a:t>
            </a:r>
            <a:r>
              <a:rPr lang="en-US" altLang="zh-TW" baseline="0" dirty="0" smtClean="0"/>
              <a:t>transition </a:t>
            </a:r>
            <a:r>
              <a:rPr lang="zh-TW" altLang="en-US" baseline="0" dirty="0" smtClean="0"/>
              <a:t>的個數</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a:t>
            </a:fld>
            <a:endParaRPr lang="zh-TW" altLang="en-US"/>
          </a:p>
        </p:txBody>
      </p:sp>
    </p:spTree>
    <p:extLst>
      <p:ext uri="{BB962C8B-B14F-4D97-AF65-F5344CB8AC3E}">
        <p14:creationId xmlns:p14="http://schemas.microsoft.com/office/powerpoint/2010/main" val="685118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State</a:t>
            </a:r>
            <a:r>
              <a:rPr lang="en-US" altLang="zh-TW" baseline="0" dirty="0" smtClean="0"/>
              <a:t> </a:t>
            </a:r>
            <a:r>
              <a:rPr lang="zh-TW" altLang="en-US" baseline="0" dirty="0" smtClean="0"/>
              <a:t>只要存 </a:t>
            </a:r>
            <a:r>
              <a:rPr lang="en-US" altLang="zh-TW" baseline="0" dirty="0" smtClean="0"/>
              <a:t>relative id </a:t>
            </a:r>
            <a:r>
              <a:rPr lang="zh-TW" altLang="en-US" baseline="0" dirty="0" smtClean="0"/>
              <a:t>就好，不需要存 </a:t>
            </a:r>
            <a:r>
              <a:rPr lang="en-US" altLang="zh-TW" baseline="0" dirty="0" smtClean="0"/>
              <a:t>absolute address</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26</a:t>
            </a:fld>
            <a:endParaRPr lang="zh-TW" altLang="en-US"/>
          </a:p>
        </p:txBody>
      </p:sp>
    </p:spTree>
    <p:extLst>
      <p:ext uri="{BB962C8B-B14F-4D97-AF65-F5344CB8AC3E}">
        <p14:creationId xmlns:p14="http://schemas.microsoft.com/office/powerpoint/2010/main" val="3393719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Cs</a:t>
            </a:r>
            <a:r>
              <a:rPr lang="en-US" altLang="zh-TW" baseline="0" dirty="0" smtClean="0"/>
              <a:t> </a:t>
            </a:r>
            <a:r>
              <a:rPr lang="zh-TW" altLang="en-US" baseline="0" dirty="0" smtClean="0"/>
              <a:t>減少 </a:t>
            </a:r>
            <a:r>
              <a:rPr lang="en-US" altLang="zh-TW" baseline="0" dirty="0" smtClean="0"/>
              <a:t>state size</a:t>
            </a:r>
            <a:r>
              <a:rPr lang="zh-TW" altLang="en-US" baseline="0" dirty="0" smtClean="0"/>
              <a:t>，所以可以減少 </a:t>
            </a:r>
            <a:r>
              <a:rPr lang="en-US" altLang="zh-TW" baseline="0" dirty="0" smtClean="0"/>
              <a:t>memory access</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27</a:t>
            </a:fld>
            <a:endParaRPr lang="zh-TW" altLang="en-US"/>
          </a:p>
        </p:txBody>
      </p:sp>
    </p:spTree>
    <p:extLst>
      <p:ext uri="{BB962C8B-B14F-4D97-AF65-F5344CB8AC3E}">
        <p14:creationId xmlns:p14="http://schemas.microsoft.com/office/powerpoint/2010/main" val="63090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這個方法應該要採用特殊的硬體架構，但是基本還是可以談</a:t>
            </a:r>
            <a:endParaRPr lang="en-US" altLang="zh-TW" dirty="0" smtClean="0"/>
          </a:p>
          <a:p>
            <a:r>
              <a:rPr lang="zh-TW" altLang="en-US" dirty="0" smtClean="0"/>
              <a:t>硬體的架構很多，所以做一個假設</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29</a:t>
            </a:fld>
            <a:endParaRPr lang="zh-TW" altLang="en-US"/>
          </a:p>
        </p:txBody>
      </p:sp>
    </p:spTree>
    <p:extLst>
      <p:ext uri="{BB962C8B-B14F-4D97-AF65-F5344CB8AC3E}">
        <p14:creationId xmlns:p14="http://schemas.microsoft.com/office/powerpoint/2010/main" val="169047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我的猜測是</a:t>
            </a:r>
            <a:r>
              <a:rPr lang="zh-TW" altLang="en-US" baseline="0" dirty="0" smtClean="0"/>
              <a:t> </a:t>
            </a:r>
            <a:r>
              <a:rPr lang="en-US" altLang="zh-TW" baseline="0" dirty="0" smtClean="0"/>
              <a:t>local transition set </a:t>
            </a:r>
            <a:r>
              <a:rPr lang="zh-TW" altLang="en-US" baseline="0" dirty="0" smtClean="0"/>
              <a:t>存 </a:t>
            </a:r>
            <a:r>
              <a:rPr lang="en-US" altLang="zh-TW" baseline="0" dirty="0" smtClean="0"/>
              <a:t>state </a:t>
            </a:r>
            <a:r>
              <a:rPr lang="zh-TW" altLang="en-US" baseline="0" dirty="0" smtClean="0"/>
              <a:t>的位置，透過 </a:t>
            </a:r>
            <a:r>
              <a:rPr lang="en-US" altLang="zh-TW" baseline="0" dirty="0" smtClean="0"/>
              <a:t>label </a:t>
            </a:r>
            <a:r>
              <a:rPr lang="zh-TW" altLang="en-US" baseline="0" dirty="0" smtClean="0"/>
              <a:t>和相對位置紀錄</a:t>
            </a:r>
            <a:endParaRPr lang="en-US" altLang="zh-TW" baseline="0" dirty="0" smtClean="0"/>
          </a:p>
          <a:p>
            <a:r>
              <a:rPr lang="zh-TW" altLang="en-US" baseline="0" dirty="0" smtClean="0"/>
              <a:t>至於 </a:t>
            </a:r>
            <a:r>
              <a:rPr lang="en-US" altLang="zh-TW" baseline="0" dirty="0" smtClean="0"/>
              <a:t>state </a:t>
            </a:r>
            <a:r>
              <a:rPr lang="zh-TW" altLang="en-US" baseline="0" dirty="0" smtClean="0"/>
              <a:t>本身存著一個 </a:t>
            </a:r>
            <a:r>
              <a:rPr lang="en-US" altLang="zh-TW" baseline="0" dirty="0" smtClean="0"/>
              <a:t>bitmap </a:t>
            </a:r>
            <a:r>
              <a:rPr lang="zh-TW" altLang="en-US" baseline="0" dirty="0" smtClean="0"/>
              <a:t>和 </a:t>
            </a:r>
            <a:r>
              <a:rPr lang="en-US" altLang="zh-TW" baseline="0" dirty="0" smtClean="0"/>
              <a:t>pointer</a:t>
            </a:r>
            <a:r>
              <a:rPr lang="zh-TW" altLang="en-US" baseline="0" dirty="0" smtClean="0"/>
              <a:t>，</a:t>
            </a:r>
            <a:r>
              <a:rPr lang="en-US" altLang="zh-TW" baseline="0" dirty="0" smtClean="0"/>
              <a:t>bitmap </a:t>
            </a:r>
            <a:r>
              <a:rPr lang="zh-TW" altLang="en-US" baseline="0" dirty="0" smtClean="0"/>
              <a:t>紀錄 </a:t>
            </a:r>
            <a:r>
              <a:rPr lang="en-US" altLang="zh-TW" baseline="0" dirty="0" smtClean="0"/>
              <a:t>pointer </a:t>
            </a:r>
            <a:r>
              <a:rPr lang="zh-TW" altLang="en-US" baseline="0" dirty="0" smtClean="0"/>
              <a:t>有沒有效，</a:t>
            </a:r>
            <a:r>
              <a:rPr lang="en-US" altLang="zh-TW" baseline="0" dirty="0" smtClean="0"/>
              <a:t>pointer </a:t>
            </a:r>
            <a:r>
              <a:rPr lang="zh-TW" altLang="en-US" baseline="0" dirty="0" smtClean="0"/>
              <a:t>指向對應的 </a:t>
            </a:r>
            <a:r>
              <a:rPr lang="en-US" altLang="zh-TW" baseline="0" dirty="0" smtClean="0"/>
              <a:t>next state(</a:t>
            </a:r>
            <a:r>
              <a:rPr lang="zh-TW" altLang="en-US" baseline="0" dirty="0" smtClean="0"/>
              <a:t>用 </a:t>
            </a:r>
            <a:r>
              <a:rPr lang="en-US" altLang="zh-TW" baseline="0" dirty="0" smtClean="0"/>
              <a:t>relative </a:t>
            </a:r>
            <a:r>
              <a:rPr lang="zh-TW" altLang="en-US" baseline="0" dirty="0" smtClean="0"/>
              <a:t>的方法存</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31</a:t>
            </a:fld>
            <a:endParaRPr lang="zh-TW" altLang="en-US"/>
          </a:p>
        </p:txBody>
      </p:sp>
    </p:spTree>
    <p:extLst>
      <p:ext uri="{BB962C8B-B14F-4D97-AF65-F5344CB8AC3E}">
        <p14:creationId xmlns:p14="http://schemas.microsoft.com/office/powerpoint/2010/main" val="1251696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如果</a:t>
            </a:r>
            <a:r>
              <a:rPr lang="zh-TW" altLang="en-US" baseline="0" dirty="0" smtClean="0"/>
              <a:t> </a:t>
            </a:r>
            <a:r>
              <a:rPr lang="en-US" altLang="zh-TW" baseline="0" dirty="0" smtClean="0"/>
              <a:t>valid transition </a:t>
            </a:r>
            <a:r>
              <a:rPr lang="zh-TW" altLang="en-US" baseline="0" dirty="0" smtClean="0"/>
              <a:t>很少，可以直接用 </a:t>
            </a:r>
            <a:r>
              <a:rPr lang="en-US" altLang="zh-TW" baseline="0" dirty="0" smtClean="0"/>
              <a:t>bitmap </a:t>
            </a:r>
            <a:r>
              <a:rPr lang="zh-TW" altLang="en-US" baseline="0" dirty="0" smtClean="0"/>
              <a:t>存</a:t>
            </a:r>
            <a:endParaRPr lang="en-US" altLang="zh-TW" dirty="0" smtClean="0"/>
          </a:p>
          <a:p>
            <a:r>
              <a:rPr lang="en-US" altLang="zh-TW" dirty="0" smtClean="0"/>
              <a:t>256 / 32</a:t>
            </a:r>
            <a:r>
              <a:rPr lang="en-US" altLang="zh-TW" baseline="0" dirty="0" smtClean="0"/>
              <a:t> = 8 </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33</a:t>
            </a:fld>
            <a:endParaRPr lang="zh-TW" altLang="en-US"/>
          </a:p>
        </p:txBody>
      </p:sp>
    </p:spTree>
    <p:extLst>
      <p:ext uri="{BB962C8B-B14F-4D97-AF65-F5344CB8AC3E}">
        <p14:creationId xmlns:p14="http://schemas.microsoft.com/office/powerpoint/2010/main" val="196291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 Regex wildcards</a:t>
            </a:r>
            <a:r>
              <a:rPr lang="en-US" altLang="zh-TW" baseline="0" dirty="0" smtClean="0"/>
              <a:t> </a:t>
            </a:r>
            <a:r>
              <a:rPr lang="zh-TW" altLang="en-US" baseline="0" dirty="0" smtClean="0"/>
              <a:t>包含 </a:t>
            </a:r>
            <a:r>
              <a:rPr lang="en-US" altLang="zh-TW" baseline="0" dirty="0" smtClean="0"/>
              <a:t>wildcard </a:t>
            </a:r>
            <a:r>
              <a:rPr lang="zh-TW" altLang="en-US" baseline="0" dirty="0" smtClean="0"/>
              <a:t>的 </a:t>
            </a:r>
            <a:r>
              <a:rPr lang="en-US" altLang="zh-TW" baseline="0" dirty="0" smtClean="0"/>
              <a:t>rule</a:t>
            </a:r>
          </a:p>
          <a:p>
            <a:r>
              <a:rPr lang="en-US" altLang="zh-TW" baseline="0" dirty="0" smtClean="0"/>
              <a:t>D2FA </a:t>
            </a:r>
            <a:r>
              <a:rPr lang="zh-TW" altLang="en-US" baseline="0" dirty="0" smtClean="0"/>
              <a:t>用的是 </a:t>
            </a:r>
            <a:r>
              <a:rPr lang="en-US" altLang="zh-TW" baseline="0" dirty="0" smtClean="0"/>
              <a:t>regex-tool[18]</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35</a:t>
            </a:fld>
            <a:endParaRPr lang="zh-TW" altLang="en-US"/>
          </a:p>
        </p:txBody>
      </p:sp>
    </p:spTree>
    <p:extLst>
      <p:ext uri="{BB962C8B-B14F-4D97-AF65-F5344CB8AC3E}">
        <p14:creationId xmlns:p14="http://schemas.microsoft.com/office/powerpoint/2010/main" val="339008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smtClean="0"/>
              <a:t>這篇文章介紹了主要分兩個部分，一個是</a:t>
            </a:r>
            <a:r>
              <a:rPr lang="zh-TW" altLang="en-US" baseline="0" dirty="0" smtClean="0"/>
              <a:t> </a:t>
            </a:r>
            <a:r>
              <a:rPr lang="en-US" altLang="zh-TW" baseline="0" dirty="0" smtClean="0"/>
              <a:t>delta-</a:t>
            </a:r>
            <a:r>
              <a:rPr lang="en-US" altLang="zh-TW" baseline="0" dirty="0" err="1" smtClean="0"/>
              <a:t>fa</a:t>
            </a:r>
            <a:r>
              <a:rPr lang="zh-TW" altLang="en-US" baseline="0" dirty="0" smtClean="0"/>
              <a:t>，</a:t>
            </a:r>
            <a:r>
              <a:rPr lang="en-US" altLang="zh-TW" baseline="0" dirty="0" smtClean="0"/>
              <a:t> </a:t>
            </a:r>
            <a:r>
              <a:rPr lang="zh-TW" altLang="en-US" baseline="0" dirty="0" smtClean="0"/>
              <a:t>另一個是壓縮的技巧</a:t>
            </a:r>
            <a:endParaRPr lang="en-US" altLang="zh-TW" baseline="0" dirty="0" smtClean="0"/>
          </a:p>
          <a:p>
            <a:pPr marL="171450" indent="-171450">
              <a:buFont typeface="Arial" panose="020B0604020202020204" pitchFamily="34" charset="0"/>
              <a:buChar char="•"/>
            </a:pPr>
            <a:r>
              <a:rPr lang="en-US" altLang="zh-TW" baseline="0" dirty="0" smtClean="0"/>
              <a:t>Delta-</a:t>
            </a:r>
            <a:r>
              <a:rPr lang="en-US" altLang="zh-TW" baseline="0" dirty="0" err="1" smtClean="0"/>
              <a:t>fa</a:t>
            </a:r>
            <a:r>
              <a:rPr lang="en-US" altLang="zh-TW" baseline="0" dirty="0" smtClean="0"/>
              <a:t> </a:t>
            </a:r>
            <a:r>
              <a:rPr lang="zh-TW" altLang="en-US" baseline="0" dirty="0" smtClean="0"/>
              <a:t>的主要目的在於減少 </a:t>
            </a:r>
            <a:r>
              <a:rPr lang="en-US" altLang="zh-TW" baseline="0" dirty="0" smtClean="0"/>
              <a:t>transition </a:t>
            </a:r>
            <a:r>
              <a:rPr lang="zh-TW" altLang="en-US" baseline="0" dirty="0" smtClean="0"/>
              <a:t>的個數</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3</a:t>
            </a:fld>
            <a:endParaRPr lang="zh-TW" altLang="en-US"/>
          </a:p>
        </p:txBody>
      </p:sp>
    </p:spTree>
    <p:extLst>
      <p:ext uri="{BB962C8B-B14F-4D97-AF65-F5344CB8AC3E}">
        <p14:creationId xmlns:p14="http://schemas.microsoft.com/office/powerpoint/2010/main" val="414392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5</a:t>
            </a:fld>
            <a:endParaRPr lang="zh-TW" altLang="en-US"/>
          </a:p>
        </p:txBody>
      </p:sp>
    </p:spTree>
    <p:extLst>
      <p:ext uri="{BB962C8B-B14F-4D97-AF65-F5344CB8AC3E}">
        <p14:creationId xmlns:p14="http://schemas.microsoft.com/office/powerpoint/2010/main" val="122996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如果 </a:t>
            </a:r>
            <a:r>
              <a:rPr lang="en-US" altLang="zh-TW" dirty="0" smtClean="0"/>
              <a:t>default transition </a:t>
            </a:r>
            <a:r>
              <a:rPr lang="zh-TW" altLang="en-US" dirty="0" smtClean="0"/>
              <a:t>再不行，就會再 </a:t>
            </a:r>
            <a:r>
              <a:rPr lang="en-US" altLang="zh-TW" dirty="0" smtClean="0"/>
              <a:t>default</a:t>
            </a:r>
            <a:r>
              <a:rPr lang="en-US" altLang="zh-TW" baseline="0" dirty="0" smtClean="0"/>
              <a:t> transition </a:t>
            </a:r>
            <a:r>
              <a:rPr lang="zh-TW" altLang="en-US" baseline="0" dirty="0" smtClean="0"/>
              <a:t>一次，一直重覆下去。</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7</a:t>
            </a:fld>
            <a:endParaRPr lang="zh-TW" altLang="en-US"/>
          </a:p>
        </p:txBody>
      </p:sp>
    </p:spTree>
    <p:extLst>
      <p:ext uri="{BB962C8B-B14F-4D97-AF65-F5344CB8AC3E}">
        <p14:creationId xmlns:p14="http://schemas.microsoft.com/office/powerpoint/2010/main" val="355006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Delta-FA</a:t>
            </a:r>
            <a:r>
              <a:rPr lang="en-US" altLang="zh-TW" baseline="0" dirty="0" smtClean="0"/>
              <a:t> </a:t>
            </a:r>
            <a:r>
              <a:rPr lang="zh-TW" altLang="en-US" baseline="0" dirty="0" smtClean="0"/>
              <a:t>的概念是來自於 </a:t>
            </a:r>
            <a:r>
              <a:rPr lang="en-US" altLang="zh-TW" baseline="0" dirty="0" smtClean="0"/>
              <a:t>D2FA </a:t>
            </a:r>
            <a:r>
              <a:rPr lang="zh-TW" altLang="en-US" baseline="0" dirty="0" smtClean="0"/>
              <a:t>，但好處是只需要傳一個給 </a:t>
            </a:r>
            <a:r>
              <a:rPr lang="en-US" altLang="zh-TW" baseline="0" dirty="0" smtClean="0"/>
              <a:t>State </a:t>
            </a:r>
            <a:r>
              <a:rPr lang="zh-TW" altLang="en-US" baseline="0" dirty="0" smtClean="0"/>
              <a:t>即可。</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8</a:t>
            </a:fld>
            <a:endParaRPr lang="zh-TW" altLang="en-US"/>
          </a:p>
        </p:txBody>
      </p:sp>
    </p:spTree>
    <p:extLst>
      <p:ext uri="{BB962C8B-B14F-4D97-AF65-F5344CB8AC3E}">
        <p14:creationId xmlns:p14="http://schemas.microsoft.com/office/powerpoint/2010/main" val="340747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觀察可以發現通常</a:t>
            </a:r>
            <a:r>
              <a:rPr lang="zh-TW" altLang="en-US" baseline="0" dirty="0" smtClean="0"/>
              <a:t>同一個 </a:t>
            </a:r>
            <a:r>
              <a:rPr lang="en-US" altLang="zh-TW" baseline="0" dirty="0" smtClean="0"/>
              <a:t>char </a:t>
            </a:r>
            <a:r>
              <a:rPr lang="zh-TW" altLang="en-US" baseline="0" dirty="0" smtClean="0"/>
              <a:t>就會引導至同一個 </a:t>
            </a:r>
            <a:r>
              <a:rPr lang="en-US" altLang="zh-TW" baseline="0" dirty="0" smtClean="0"/>
              <a:t>state </a:t>
            </a:r>
          </a:p>
          <a:p>
            <a:r>
              <a:rPr lang="zh-TW" altLang="en-US" baseline="0" dirty="0" smtClean="0"/>
              <a:t>甚至相連的 </a:t>
            </a:r>
            <a:r>
              <a:rPr lang="en-US" altLang="zh-TW" baseline="0" dirty="0" smtClean="0"/>
              <a:t>State </a:t>
            </a:r>
            <a:r>
              <a:rPr lang="zh-TW" altLang="en-US" baseline="0" dirty="0" smtClean="0"/>
              <a:t>其 </a:t>
            </a:r>
            <a:r>
              <a:rPr lang="en-US" altLang="zh-TW" baseline="0" dirty="0" smtClean="0"/>
              <a:t>next-hop state </a:t>
            </a:r>
            <a:r>
              <a:rPr lang="zh-TW" altLang="en-US" baseline="0" dirty="0" smtClean="0"/>
              <a:t>幾乎都是相同的</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9</a:t>
            </a:fld>
            <a:endParaRPr lang="zh-TW" altLang="en-US"/>
          </a:p>
        </p:txBody>
      </p:sp>
    </p:spTree>
    <p:extLst>
      <p:ext uri="{BB962C8B-B14F-4D97-AF65-F5344CB8AC3E}">
        <p14:creationId xmlns:p14="http://schemas.microsoft.com/office/powerpoint/2010/main" val="111746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也就是說只要記得上一個</a:t>
            </a:r>
            <a:r>
              <a:rPr lang="zh-TW" altLang="en-US" baseline="0" dirty="0" smtClean="0"/>
              <a:t> </a:t>
            </a:r>
            <a:r>
              <a:rPr lang="en-US" altLang="zh-TW" baseline="0" dirty="0" smtClean="0"/>
              <a:t>state </a:t>
            </a:r>
            <a:r>
              <a:rPr lang="zh-TW" altLang="en-US" baseline="0" dirty="0" smtClean="0"/>
              <a:t>的 </a:t>
            </a:r>
            <a:r>
              <a:rPr lang="en-US" altLang="zh-TW" baseline="0" dirty="0" smtClean="0"/>
              <a:t>transition set</a:t>
            </a:r>
            <a:r>
              <a:rPr lang="zh-TW" altLang="en-US" baseline="0" dirty="0" smtClean="0"/>
              <a:t>，就只要另外存不同的即可。</a:t>
            </a:r>
            <a:endParaRPr lang="en-US" altLang="zh-TW" baseline="0" dirty="0" smtClean="0"/>
          </a:p>
          <a:p>
            <a:r>
              <a:rPr lang="en-US" altLang="zh-TW" baseline="0" dirty="0" smtClean="0"/>
              <a:t>State 2 </a:t>
            </a:r>
            <a:r>
              <a:rPr lang="zh-TW" altLang="en-US" baseline="0" dirty="0" smtClean="0"/>
              <a:t>不用存 </a:t>
            </a:r>
            <a:r>
              <a:rPr lang="en-US" altLang="zh-TW" baseline="0" dirty="0" smtClean="0"/>
              <a:t>b</a:t>
            </a:r>
            <a:r>
              <a:rPr lang="zh-TW" altLang="en-US" baseline="0" dirty="0" smtClean="0"/>
              <a:t>，因為 </a:t>
            </a:r>
            <a:r>
              <a:rPr lang="en-US" altLang="zh-TW" baseline="0" dirty="0" smtClean="0"/>
              <a:t>State 1 </a:t>
            </a:r>
            <a:r>
              <a:rPr lang="zh-TW" altLang="en-US" baseline="0" dirty="0" smtClean="0"/>
              <a:t>有存。</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10</a:t>
            </a:fld>
            <a:endParaRPr lang="zh-TW" altLang="en-US"/>
          </a:p>
        </p:txBody>
      </p:sp>
    </p:spTree>
    <p:extLst>
      <p:ext uri="{BB962C8B-B14F-4D97-AF65-F5344CB8AC3E}">
        <p14:creationId xmlns:p14="http://schemas.microsoft.com/office/powerpoint/2010/main" val="137146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這裡的</a:t>
            </a:r>
            <a:r>
              <a:rPr lang="zh-TW" altLang="en-US" baseline="0" dirty="0" smtClean="0"/>
              <a:t> </a:t>
            </a:r>
            <a:r>
              <a:rPr lang="en-US" altLang="zh-TW" baseline="0" dirty="0" smtClean="0"/>
              <a:t>State 3 </a:t>
            </a:r>
            <a:r>
              <a:rPr lang="zh-TW" altLang="en-US" baseline="0" dirty="0" smtClean="0"/>
              <a:t>之所以要存 </a:t>
            </a:r>
            <a:r>
              <a:rPr lang="en-US" altLang="zh-TW" baseline="0" dirty="0" smtClean="0"/>
              <a:t>c </a:t>
            </a:r>
            <a:r>
              <a:rPr lang="zh-TW" altLang="en-US" baseline="0" dirty="0" smtClean="0"/>
              <a:t>，是因為和之前不同。</a:t>
            </a:r>
            <a:endParaRPr lang="zh-TW" altLang="en-US" dirty="0"/>
          </a:p>
        </p:txBody>
      </p:sp>
      <p:sp>
        <p:nvSpPr>
          <p:cNvPr id="4" name="投影片編號版面配置區 3"/>
          <p:cNvSpPr>
            <a:spLocks noGrp="1"/>
          </p:cNvSpPr>
          <p:nvPr>
            <p:ph type="sldNum" sz="quarter" idx="10"/>
          </p:nvPr>
        </p:nvSpPr>
        <p:spPr/>
        <p:txBody>
          <a:bodyPr/>
          <a:lstStyle/>
          <a:p>
            <a:fld id="{60A33AE2-26D4-4A22-954E-E8FF2E0A7DF0}" type="slidenum">
              <a:rPr lang="zh-TW" altLang="en-US" smtClean="0"/>
              <a:t>11</a:t>
            </a:fld>
            <a:endParaRPr lang="zh-TW" altLang="en-US"/>
          </a:p>
        </p:txBody>
      </p:sp>
    </p:spTree>
    <p:extLst>
      <p:ext uri="{BB962C8B-B14F-4D97-AF65-F5344CB8AC3E}">
        <p14:creationId xmlns:p14="http://schemas.microsoft.com/office/powerpoint/2010/main" val="40811856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10/16/2013</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03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5C6B4A9-1611-4792-9094-5F34BCA07E0B}" type="datetimeFigureOut">
              <a:rPr lang="en-US" smtClean="0"/>
              <a:t>10/16/2013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9097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802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2A54C80-263E-416B-A8E0-580EDEADCBDC}" type="datetimeFigureOut">
              <a:rPr lang="en-US" smtClean="0"/>
              <a:t>10/16/2013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5834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B61BEF0D-F0BB-DE4B-95CE-6DB70DBA9567}" type="datetimeFigureOut">
              <a:rPr lang="en-US" smtClean="0"/>
              <a:pPr/>
              <a:t>10/16/2013</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3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7120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844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B61BEF0D-F0BB-DE4B-95CE-6DB70DBA9567}" type="datetimeFigureOut">
              <a:rPr lang="en-US" smtClean="0"/>
              <a:pPr/>
              <a:t>10/16/2013</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13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60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2A54C80-263E-416B-A8E0-580EDEADCBDC}" type="datetimeFigureOut">
              <a:rPr lang="en-US" smtClean="0"/>
              <a:t>10/16/2013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1248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61BEF0D-F0BB-DE4B-95CE-6DB70DBA9567}" type="datetimeFigureOut">
              <a:rPr lang="en-US" smtClean="0"/>
              <a:pPr/>
              <a:t>10/16/2013</a:t>
            </a:fld>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8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61BEF0D-F0BB-DE4B-95CE-6DB70DBA9567}" type="datetimeFigureOut">
              <a:rPr lang="en-US" smtClean="0"/>
              <a:pPr/>
              <a:t>10/16/2013</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675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8277606" cy="1609344"/>
          </a:xfrm>
        </p:spPr>
        <p:txBody>
          <a:bodyPr>
            <a:normAutofit/>
          </a:bodyPr>
          <a:lstStyle/>
          <a:p>
            <a:r>
              <a:rPr lang="en-US" altLang="zh-TW" b="1" dirty="0"/>
              <a:t>An Improved DFA for Fast Regular Expression Matching</a:t>
            </a:r>
            <a:endParaRPr lang="en-US" altLang="zh-TW" dirty="0"/>
          </a:p>
        </p:txBody>
      </p:sp>
      <p:sp>
        <p:nvSpPr>
          <p:cNvPr id="3" name="Content Placeholder 2"/>
          <p:cNvSpPr>
            <a:spLocks noGrp="1"/>
          </p:cNvSpPr>
          <p:nvPr>
            <p:ph idx="1"/>
          </p:nvPr>
        </p:nvSpPr>
        <p:spPr>
          <a:xfrm>
            <a:off x="508133" y="2477693"/>
            <a:ext cx="7336457" cy="2910580"/>
          </a:xfrm>
        </p:spPr>
        <p:txBody>
          <a:bodyPr>
            <a:normAutofit/>
          </a:bodyPr>
          <a:lstStyle/>
          <a:p>
            <a:r>
              <a:rPr lang="en-US" altLang="zh-TW" sz="1500" dirty="0"/>
              <a:t>Author: 	</a:t>
            </a:r>
            <a:endParaRPr lang="en-US" altLang="zh-TW" sz="1500" dirty="0" smtClean="0"/>
          </a:p>
          <a:p>
            <a:pPr marL="0" indent="0">
              <a:buNone/>
            </a:pPr>
            <a:r>
              <a:rPr lang="en-US" altLang="zh-TW" sz="1500" dirty="0" err="1" smtClean="0"/>
              <a:t>Domenico</a:t>
            </a:r>
            <a:r>
              <a:rPr lang="en-US" altLang="zh-TW" sz="1500" dirty="0" smtClean="0"/>
              <a:t> </a:t>
            </a:r>
            <a:r>
              <a:rPr lang="en-US" altLang="zh-TW" sz="1500" dirty="0" err="1" smtClean="0"/>
              <a:t>Ficara</a:t>
            </a:r>
            <a:r>
              <a:rPr lang="en-US" altLang="zh-TW" sz="1500" dirty="0" smtClean="0"/>
              <a:t>, Stefano Giordano, Gregorio </a:t>
            </a:r>
            <a:r>
              <a:rPr lang="en-US" altLang="zh-TW" sz="1500" dirty="0" err="1" smtClean="0"/>
              <a:t>Procissi</a:t>
            </a:r>
            <a:r>
              <a:rPr lang="en-US" altLang="zh-TW" sz="1500" dirty="0" smtClean="0"/>
              <a:t>, Fabio </a:t>
            </a:r>
            <a:r>
              <a:rPr lang="en-US" altLang="zh-TW" sz="1500" dirty="0" err="1" smtClean="0"/>
              <a:t>Vitucci</a:t>
            </a:r>
            <a:r>
              <a:rPr lang="en-US" altLang="zh-TW" sz="1500" dirty="0" smtClean="0"/>
              <a:t>, Gianni </a:t>
            </a:r>
            <a:r>
              <a:rPr lang="en-US" altLang="zh-TW" sz="1500" dirty="0" err="1" smtClean="0"/>
              <a:t>Antichi</a:t>
            </a:r>
            <a:r>
              <a:rPr lang="en-US" altLang="zh-TW" sz="1500" dirty="0" smtClean="0"/>
              <a:t>, Andrea </a:t>
            </a:r>
            <a:r>
              <a:rPr lang="en-US" altLang="zh-TW" sz="1500" dirty="0"/>
              <a:t>Di </a:t>
            </a:r>
            <a:r>
              <a:rPr lang="en-US" altLang="zh-TW" sz="1500" dirty="0" err="1" smtClean="0"/>
              <a:t>Pietro</a:t>
            </a:r>
            <a:endParaRPr lang="en-US" altLang="zh-TW" sz="1500" dirty="0" smtClean="0"/>
          </a:p>
          <a:p>
            <a:r>
              <a:rPr lang="en-US" altLang="zh-TW" sz="1500" dirty="0" smtClean="0"/>
              <a:t>Publisher</a:t>
            </a:r>
            <a:r>
              <a:rPr lang="en-US" altLang="zh-TW" sz="1500" dirty="0"/>
              <a:t>: </a:t>
            </a:r>
            <a:r>
              <a:rPr lang="en-US" altLang="zh-TW" sz="1500" dirty="0" smtClean="0"/>
              <a:t>2008 ACM SIGCOMM</a:t>
            </a:r>
          </a:p>
          <a:p>
            <a:r>
              <a:rPr lang="en-US" altLang="zh-TW" sz="1500" dirty="0" smtClean="0"/>
              <a:t>Presenter</a:t>
            </a:r>
            <a:r>
              <a:rPr lang="en-US" altLang="zh-TW" sz="1500" dirty="0"/>
              <a:t>: Yuen-</a:t>
            </a:r>
            <a:r>
              <a:rPr lang="en-US" altLang="zh-TW" sz="1500" dirty="0" err="1"/>
              <a:t>Shuo</a:t>
            </a:r>
            <a:r>
              <a:rPr lang="en-US" altLang="zh-TW" sz="1500" dirty="0"/>
              <a:t> Li</a:t>
            </a:r>
          </a:p>
          <a:p>
            <a:r>
              <a:rPr lang="en-US" altLang="zh-TW" sz="1500" dirty="0"/>
              <a:t>Date: </a:t>
            </a:r>
            <a:r>
              <a:rPr lang="en-US" altLang="zh-TW" sz="1500" dirty="0" smtClean="0"/>
              <a:t>2013/10/16</a:t>
            </a:r>
            <a:endParaRPr lang="zh-TW" altLang="en-US" sz="1500" dirty="0"/>
          </a:p>
          <a:p>
            <a:endParaRPr lang="zh-TW" altLang="en-US" sz="1500" dirty="0"/>
          </a:p>
        </p:txBody>
      </p:sp>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a:p>
        </p:txBody>
      </p:sp>
    </p:spTree>
    <p:extLst>
      <p:ext uri="{BB962C8B-B14F-4D97-AF65-F5344CB8AC3E}">
        <p14:creationId xmlns:p14="http://schemas.microsoft.com/office/powerpoint/2010/main" val="9301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delta finite automaton</a:t>
            </a:r>
            <a:endParaRPr lang="zh-TW" altLang="en-US" dirty="0"/>
          </a:p>
        </p:txBody>
      </p:sp>
      <p:sp>
        <p:nvSpPr>
          <p:cNvPr id="3" name="內容版面配置區 2"/>
          <p:cNvSpPr>
            <a:spLocks noGrp="1"/>
          </p:cNvSpPr>
          <p:nvPr>
            <p:ph idx="1"/>
          </p:nvPr>
        </p:nvSpPr>
        <p:spPr/>
        <p:txBody>
          <a:bodyPr/>
          <a:lstStyle/>
          <a:p>
            <a:r>
              <a:rPr lang="en-US" altLang="zh-TW" dirty="0"/>
              <a:t>Then if we jump from state 1 to state </a:t>
            </a:r>
            <a:r>
              <a:rPr lang="en-US" altLang="zh-TW" dirty="0" smtClean="0"/>
              <a:t>2 and </a:t>
            </a:r>
            <a:r>
              <a:rPr lang="en-US" altLang="zh-TW" dirty="0"/>
              <a:t>we </a:t>
            </a:r>
            <a:r>
              <a:rPr lang="en-US" altLang="zh-TW" dirty="0" smtClean="0"/>
              <a:t>“remember</a:t>
            </a:r>
            <a:r>
              <a:rPr lang="en-US" altLang="zh-TW" dirty="0"/>
              <a:t>" (in a local memory) the entire </a:t>
            </a:r>
            <a:r>
              <a:rPr lang="en-US" altLang="zh-TW" dirty="0" smtClean="0"/>
              <a:t>transition set </a:t>
            </a:r>
            <a:r>
              <a:rPr lang="en-US" altLang="zh-TW" dirty="0"/>
              <a:t>of 1, we will already know all the transitions </a:t>
            </a:r>
            <a:r>
              <a:rPr lang="en-US" altLang="zh-TW" dirty="0" smtClean="0"/>
              <a:t>defined in 2 </a:t>
            </a:r>
            <a:r>
              <a:rPr lang="en-US" altLang="zh-TW" dirty="0"/>
              <a:t>(because for each character they lead to the same set </a:t>
            </a:r>
            <a:r>
              <a:rPr lang="en-US" altLang="zh-TW" dirty="0" smtClean="0"/>
              <a:t>of states </a:t>
            </a:r>
            <a:r>
              <a:rPr lang="en-US" altLang="zh-TW" dirty="0"/>
              <a:t>as 1</a:t>
            </a:r>
            <a:r>
              <a:rPr lang="en-US" altLang="zh-TW" dirty="0" smtClean="0"/>
              <a:t>).</a:t>
            </a:r>
          </a:p>
          <a:p>
            <a:r>
              <a:rPr lang="en-US" altLang="zh-TW" dirty="0" smtClean="0"/>
              <a:t>This </a:t>
            </a:r>
            <a:r>
              <a:rPr lang="en-US" altLang="zh-TW" dirty="0"/>
              <a:t>means that state 2 can be described </a:t>
            </a:r>
            <a:r>
              <a:rPr lang="en-US" altLang="zh-TW" dirty="0" smtClean="0"/>
              <a:t>with a </a:t>
            </a:r>
            <a:r>
              <a:rPr lang="en-US" altLang="zh-TW" dirty="0"/>
              <a:t>very small amount of bits.</a:t>
            </a:r>
            <a:endParaRPr lang="zh-TW" altLang="en-US" dirty="0"/>
          </a:p>
        </p:txBody>
      </p:sp>
      <p:pic>
        <p:nvPicPr>
          <p:cNvPr id="4" name="圖片 3"/>
          <p:cNvPicPr>
            <a:picLocks noChangeAspect="1"/>
          </p:cNvPicPr>
          <p:nvPr/>
        </p:nvPicPr>
        <p:blipFill>
          <a:blip r:embed="rId3"/>
          <a:stretch>
            <a:fillRect/>
          </a:stretch>
        </p:blipFill>
        <p:spPr>
          <a:xfrm>
            <a:off x="4391881" y="4146804"/>
            <a:ext cx="2457450" cy="2352675"/>
          </a:xfrm>
          <a:prstGeom prst="rect">
            <a:avLst/>
          </a:prstGeom>
        </p:spPr>
      </p:pic>
      <p:pic>
        <p:nvPicPr>
          <p:cNvPr id="5" name="圖片 4"/>
          <p:cNvPicPr>
            <a:picLocks noChangeAspect="1"/>
          </p:cNvPicPr>
          <p:nvPr/>
        </p:nvPicPr>
        <p:blipFill>
          <a:blip r:embed="rId4"/>
          <a:stretch>
            <a:fillRect/>
          </a:stretch>
        </p:blipFill>
        <p:spPr>
          <a:xfrm>
            <a:off x="923260" y="4489486"/>
            <a:ext cx="1981200" cy="2238375"/>
          </a:xfrm>
          <a:prstGeom prst="rect">
            <a:avLst/>
          </a:prstGeom>
        </p:spPr>
      </p:pic>
    </p:spTree>
    <p:extLst>
      <p:ext uri="{BB962C8B-B14F-4D97-AF65-F5344CB8AC3E}">
        <p14:creationId xmlns:p14="http://schemas.microsoft.com/office/powerpoint/2010/main" val="368209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delta finite automaton</a:t>
            </a:r>
            <a:endParaRPr lang="zh-TW" altLang="en-US" dirty="0"/>
          </a:p>
        </p:txBody>
      </p:sp>
      <p:sp>
        <p:nvSpPr>
          <p:cNvPr id="3" name="內容版面配置區 2"/>
          <p:cNvSpPr>
            <a:spLocks noGrp="1"/>
          </p:cNvSpPr>
          <p:nvPr>
            <p:ph idx="1"/>
          </p:nvPr>
        </p:nvSpPr>
        <p:spPr/>
        <p:txBody>
          <a:bodyPr/>
          <a:lstStyle/>
          <a:p>
            <a:r>
              <a:rPr lang="en-US" altLang="zh-TW" dirty="0"/>
              <a:t>Instead, if we jump from </a:t>
            </a:r>
            <a:r>
              <a:rPr lang="en-US" altLang="zh-TW" dirty="0" smtClean="0"/>
              <a:t>state 1 </a:t>
            </a:r>
            <a:r>
              <a:rPr lang="en-US" altLang="zh-TW" dirty="0"/>
              <a:t>to 3, and the next input char is c, the transition will </a:t>
            </a:r>
            <a:r>
              <a:rPr lang="en-US" altLang="zh-TW" dirty="0" smtClean="0"/>
              <a:t>not be </a:t>
            </a:r>
            <a:r>
              <a:rPr lang="en-US" altLang="zh-TW" dirty="0"/>
              <a:t>the same as the one that c produces starting from 1; </a:t>
            </a:r>
            <a:r>
              <a:rPr lang="en-US" altLang="zh-TW" dirty="0" smtClean="0"/>
              <a:t>then state </a:t>
            </a:r>
            <a:r>
              <a:rPr lang="en-US" altLang="zh-TW" dirty="0"/>
              <a:t>3 will have to specify its transition for c.</a:t>
            </a:r>
            <a:endParaRPr lang="zh-TW" altLang="en-US" dirty="0"/>
          </a:p>
        </p:txBody>
      </p:sp>
      <p:pic>
        <p:nvPicPr>
          <p:cNvPr id="4" name="圖片 3"/>
          <p:cNvPicPr>
            <a:picLocks noChangeAspect="1"/>
          </p:cNvPicPr>
          <p:nvPr/>
        </p:nvPicPr>
        <p:blipFill>
          <a:blip r:embed="rId3"/>
          <a:stretch>
            <a:fillRect/>
          </a:stretch>
        </p:blipFill>
        <p:spPr>
          <a:xfrm>
            <a:off x="1245305" y="4003985"/>
            <a:ext cx="4207899" cy="1581150"/>
          </a:xfrm>
          <a:prstGeom prst="rect">
            <a:avLst/>
          </a:prstGeom>
        </p:spPr>
      </p:pic>
      <p:pic>
        <p:nvPicPr>
          <p:cNvPr id="5" name="圖片 4"/>
          <p:cNvPicPr>
            <a:picLocks noChangeAspect="1"/>
          </p:cNvPicPr>
          <p:nvPr/>
        </p:nvPicPr>
        <p:blipFill>
          <a:blip r:embed="rId4"/>
          <a:stretch>
            <a:fillRect/>
          </a:stretch>
        </p:blipFill>
        <p:spPr>
          <a:xfrm>
            <a:off x="5752214" y="3675372"/>
            <a:ext cx="2489790" cy="2812984"/>
          </a:xfrm>
          <a:prstGeom prst="rect">
            <a:avLst/>
          </a:prstGeom>
        </p:spPr>
      </p:pic>
    </p:spTree>
    <p:extLst>
      <p:ext uri="{BB962C8B-B14F-4D97-AF65-F5344CB8AC3E}">
        <p14:creationId xmlns:p14="http://schemas.microsoft.com/office/powerpoint/2010/main" val="3895577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delta finite automaton</a:t>
            </a:r>
            <a:endParaRPr lang="zh-TW" altLang="en-US" dirty="0"/>
          </a:p>
        </p:txBody>
      </p:sp>
      <p:pic>
        <p:nvPicPr>
          <p:cNvPr id="6" name="內容版面配置區 5"/>
          <p:cNvPicPr>
            <a:picLocks noGrp="1" noChangeAspect="1"/>
          </p:cNvPicPr>
          <p:nvPr>
            <p:ph idx="1"/>
          </p:nvPr>
        </p:nvPicPr>
        <p:blipFill>
          <a:blip r:embed="rId3"/>
          <a:stretch>
            <a:fillRect/>
          </a:stretch>
        </p:blipFill>
        <p:spPr>
          <a:xfrm>
            <a:off x="685800" y="1900944"/>
            <a:ext cx="7772400" cy="3719051"/>
          </a:xfrm>
          <a:prstGeom prst="rect">
            <a:avLst/>
          </a:prstGeom>
        </p:spPr>
      </p:pic>
      <p:sp>
        <p:nvSpPr>
          <p:cNvPr id="7" name="文字方塊 6"/>
          <p:cNvSpPr txBox="1"/>
          <p:nvPr/>
        </p:nvSpPr>
        <p:spPr>
          <a:xfrm>
            <a:off x="833120" y="1828800"/>
            <a:ext cx="1148263" cy="369332"/>
          </a:xfrm>
          <a:prstGeom prst="rect">
            <a:avLst/>
          </a:prstGeom>
          <a:noFill/>
        </p:spPr>
        <p:txBody>
          <a:bodyPr wrap="none" rtlCol="0">
            <a:spAutoFit/>
          </a:bodyPr>
          <a:lstStyle/>
          <a:p>
            <a:r>
              <a:rPr lang="en-US" altLang="zh-TW" dirty="0" smtClean="0"/>
              <a:t>20 edges</a:t>
            </a:r>
            <a:endParaRPr lang="zh-TW" altLang="en-US" dirty="0"/>
          </a:p>
        </p:txBody>
      </p:sp>
      <p:sp>
        <p:nvSpPr>
          <p:cNvPr id="8" name="文字方塊 7"/>
          <p:cNvSpPr txBox="1"/>
          <p:nvPr/>
        </p:nvSpPr>
        <p:spPr>
          <a:xfrm>
            <a:off x="5151120" y="2198132"/>
            <a:ext cx="1023229" cy="369332"/>
          </a:xfrm>
          <a:prstGeom prst="rect">
            <a:avLst/>
          </a:prstGeom>
          <a:noFill/>
        </p:spPr>
        <p:txBody>
          <a:bodyPr wrap="none" rtlCol="0">
            <a:spAutoFit/>
          </a:bodyPr>
          <a:lstStyle/>
          <a:p>
            <a:r>
              <a:rPr lang="en-US" altLang="zh-TW" dirty="0"/>
              <a:t>9</a:t>
            </a:r>
            <a:r>
              <a:rPr lang="en-US" altLang="zh-TW" dirty="0" smtClean="0"/>
              <a:t> edges</a:t>
            </a:r>
            <a:endParaRPr lang="zh-TW" altLang="en-US" dirty="0"/>
          </a:p>
        </p:txBody>
      </p:sp>
      <p:sp>
        <p:nvSpPr>
          <p:cNvPr id="9" name="文字方塊 8"/>
          <p:cNvSpPr txBox="1"/>
          <p:nvPr/>
        </p:nvSpPr>
        <p:spPr>
          <a:xfrm>
            <a:off x="7582291" y="2198132"/>
            <a:ext cx="1023229" cy="369332"/>
          </a:xfrm>
          <a:prstGeom prst="rect">
            <a:avLst/>
          </a:prstGeom>
          <a:noFill/>
        </p:spPr>
        <p:txBody>
          <a:bodyPr wrap="none" rtlCol="0">
            <a:spAutoFit/>
          </a:bodyPr>
          <a:lstStyle/>
          <a:p>
            <a:r>
              <a:rPr lang="en-US" altLang="zh-TW" dirty="0"/>
              <a:t>8</a:t>
            </a:r>
            <a:r>
              <a:rPr lang="en-US" altLang="zh-TW" dirty="0" smtClean="0"/>
              <a:t> edges</a:t>
            </a:r>
            <a:endParaRPr lang="zh-TW" altLang="en-US" dirty="0"/>
          </a:p>
        </p:txBody>
      </p:sp>
      <p:sp>
        <p:nvSpPr>
          <p:cNvPr id="10" name="矩形 9"/>
          <p:cNvSpPr/>
          <p:nvPr/>
        </p:nvSpPr>
        <p:spPr>
          <a:xfrm>
            <a:off x="1014534" y="5724151"/>
            <a:ext cx="7443666" cy="646331"/>
          </a:xfrm>
          <a:prstGeom prst="rect">
            <a:avLst/>
          </a:prstGeom>
        </p:spPr>
        <p:txBody>
          <a:bodyPr wrap="square">
            <a:spAutoFit/>
          </a:bodyPr>
          <a:lstStyle/>
          <a:p>
            <a:r>
              <a:rPr lang="el-GR" altLang="zh-TW" dirty="0">
                <a:latin typeface="Times New Roman" panose="02020603050405020304" pitchFamily="18" charset="0"/>
                <a:cs typeface="Times New Roman" panose="02020603050405020304" pitchFamily="18" charset="0"/>
              </a:rPr>
              <a:t>δ</a:t>
            </a:r>
            <a:r>
              <a:rPr lang="en-US" altLang="zh-TW" dirty="0"/>
              <a:t>FA is to obtain a similar compression as D</a:t>
            </a:r>
            <a:r>
              <a:rPr lang="en-US" altLang="zh-TW" baseline="30000" dirty="0"/>
              <a:t>2</a:t>
            </a:r>
            <a:r>
              <a:rPr lang="en-US" altLang="zh-TW" dirty="0"/>
              <a:t>FA without giving up the single state traversal per character of DFA. </a:t>
            </a:r>
          </a:p>
        </p:txBody>
      </p:sp>
    </p:spTree>
    <p:extLst>
      <p:ext uri="{BB962C8B-B14F-4D97-AF65-F5344CB8AC3E}">
        <p14:creationId xmlns:p14="http://schemas.microsoft.com/office/powerpoint/2010/main" val="142293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construction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The </a:t>
            </a:r>
            <a:r>
              <a:rPr lang="en-US" altLang="zh-TW" dirty="0"/>
              <a:t>pseudo-code for creating a </a:t>
            </a:r>
            <a:r>
              <a:rPr lang="el-GR" altLang="zh-TW" dirty="0" smtClean="0">
                <a:latin typeface="Times New Roman" panose="02020603050405020304" pitchFamily="18" charset="0"/>
                <a:cs typeface="Times New Roman" panose="02020603050405020304" pitchFamily="18" charset="0"/>
              </a:rPr>
              <a:t>δ</a:t>
            </a:r>
            <a:r>
              <a:rPr lang="en-US" altLang="zh-TW" dirty="0" smtClean="0"/>
              <a:t>FA </a:t>
            </a:r>
            <a:r>
              <a:rPr lang="en-US" altLang="zh-TW" dirty="0"/>
              <a:t>from a </a:t>
            </a:r>
            <a:r>
              <a:rPr lang="en-US" altLang="zh-TW" dirty="0" smtClean="0"/>
              <a:t>N-states </a:t>
            </a:r>
            <a:r>
              <a:rPr lang="en-US" altLang="zh-TW" dirty="0"/>
              <a:t>DFA (for a character set of C elements) is shown.</a:t>
            </a:r>
          </a:p>
          <a:p>
            <a:r>
              <a:rPr lang="en-US" altLang="zh-TW" dirty="0"/>
              <a:t>The algorithm works with the transition table </a:t>
            </a:r>
            <a:r>
              <a:rPr lang="en-US" altLang="zh-TW" dirty="0" smtClean="0"/>
              <a:t>t[s, </a:t>
            </a:r>
            <a:r>
              <a:rPr lang="en-US" altLang="zh-TW" dirty="0"/>
              <a:t>c] of </a:t>
            </a:r>
            <a:r>
              <a:rPr lang="en-US" altLang="zh-TW" dirty="0" smtClean="0"/>
              <a:t>the input DFA. The final result is </a:t>
            </a:r>
            <a:r>
              <a:rPr lang="en-US" altLang="zh-TW" dirty="0"/>
              <a:t>a </a:t>
            </a:r>
            <a:r>
              <a:rPr lang="en-US" altLang="zh-TW" dirty="0" smtClean="0"/>
              <a:t>“compressible</a:t>
            </a:r>
            <a:r>
              <a:rPr lang="en-US" altLang="zh-TW" dirty="0"/>
              <a:t>" transition table </a:t>
            </a:r>
            <a:r>
              <a:rPr lang="en-US" altLang="zh-TW" dirty="0" err="1" smtClean="0"/>
              <a:t>t</a:t>
            </a:r>
            <a:r>
              <a:rPr lang="en-US" altLang="zh-TW" baseline="-25000" dirty="0" err="1" smtClean="0"/>
              <a:t>c</a:t>
            </a:r>
            <a:r>
              <a:rPr lang="en-US" altLang="zh-TW" dirty="0" smtClean="0"/>
              <a:t>[s, </a:t>
            </a:r>
            <a:r>
              <a:rPr lang="en-US" altLang="zh-TW" dirty="0"/>
              <a:t>c] that stores, </a:t>
            </a:r>
            <a:r>
              <a:rPr lang="en-US" altLang="zh-TW" dirty="0" smtClean="0"/>
              <a:t>for each </a:t>
            </a:r>
            <a:r>
              <a:rPr lang="en-US" altLang="zh-TW" dirty="0"/>
              <a:t>state, the transitions required by the </a:t>
            </a:r>
            <a:r>
              <a:rPr lang="el-GR" altLang="zh-TW" dirty="0" smtClean="0">
                <a:latin typeface="Times New Roman" panose="02020603050405020304" pitchFamily="18" charset="0"/>
                <a:cs typeface="Times New Roman" panose="02020603050405020304" pitchFamily="18" charset="0"/>
              </a:rPr>
              <a:t>δ</a:t>
            </a:r>
            <a:r>
              <a:rPr lang="en-US" altLang="zh-TW" dirty="0" smtClean="0"/>
              <a:t>FA </a:t>
            </a:r>
            <a:r>
              <a:rPr lang="en-US" altLang="zh-TW" dirty="0"/>
              <a:t>only. </a:t>
            </a:r>
            <a:endParaRPr lang="en-US" altLang="zh-TW" dirty="0" smtClean="0"/>
          </a:p>
          <a:p>
            <a:r>
              <a:rPr lang="en-US" altLang="zh-TW" dirty="0" smtClean="0"/>
              <a:t>All the other </a:t>
            </a:r>
            <a:r>
              <a:rPr lang="en-US" altLang="zh-TW" dirty="0"/>
              <a:t>cells of the </a:t>
            </a:r>
            <a:r>
              <a:rPr lang="en-US" altLang="zh-TW" dirty="0" err="1" smtClean="0"/>
              <a:t>t</a:t>
            </a:r>
            <a:r>
              <a:rPr lang="en-US" altLang="zh-TW" baseline="-25000" dirty="0" err="1" smtClean="0"/>
              <a:t>c</a:t>
            </a:r>
            <a:r>
              <a:rPr lang="en-US" altLang="zh-TW" dirty="0" smtClean="0"/>
              <a:t>[s, </a:t>
            </a:r>
            <a:r>
              <a:rPr lang="en-US" altLang="zh-TW" dirty="0"/>
              <a:t>c] matrix </a:t>
            </a:r>
            <a:r>
              <a:rPr lang="en-US" altLang="zh-TW" dirty="0" smtClean="0"/>
              <a:t>are filled </a:t>
            </a:r>
            <a:r>
              <a:rPr lang="en-US" altLang="zh-TW" dirty="0"/>
              <a:t>with the </a:t>
            </a:r>
            <a:r>
              <a:rPr lang="en-US" altLang="zh-TW" dirty="0" smtClean="0"/>
              <a:t>special LOCAL_TX </a:t>
            </a:r>
            <a:r>
              <a:rPr lang="en-US" altLang="zh-TW" dirty="0"/>
              <a:t>symbol and can be simply eliminated by </a:t>
            </a:r>
            <a:r>
              <a:rPr lang="en-US" altLang="zh-TW" dirty="0" smtClean="0"/>
              <a:t>using a bitmap.</a:t>
            </a:r>
            <a:endParaRPr lang="zh-TW" altLang="en-US" dirty="0"/>
          </a:p>
        </p:txBody>
      </p:sp>
    </p:spTree>
    <p:extLst>
      <p:ext uri="{BB962C8B-B14F-4D97-AF65-F5344CB8AC3E}">
        <p14:creationId xmlns:p14="http://schemas.microsoft.com/office/powerpoint/2010/main" val="596907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construction</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2119629" y="1889760"/>
            <a:ext cx="4899839" cy="4627626"/>
          </a:xfrm>
          <a:prstGeom prst="rect">
            <a:avLst/>
          </a:prstGeom>
        </p:spPr>
      </p:pic>
    </p:spTree>
    <p:extLst>
      <p:ext uri="{BB962C8B-B14F-4D97-AF65-F5344CB8AC3E}">
        <p14:creationId xmlns:p14="http://schemas.microsoft.com/office/powerpoint/2010/main" val="1315041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construction</a:t>
            </a:r>
            <a:endParaRPr lang="zh-TW" altLang="en-US" dirty="0"/>
          </a:p>
        </p:txBody>
      </p:sp>
      <p:sp>
        <p:nvSpPr>
          <p:cNvPr id="3" name="內容版面配置區 2"/>
          <p:cNvSpPr>
            <a:spLocks noGrp="1"/>
          </p:cNvSpPr>
          <p:nvPr>
            <p:ph idx="1"/>
          </p:nvPr>
        </p:nvSpPr>
        <p:spPr/>
        <p:txBody>
          <a:bodyPr>
            <a:normAutofit/>
          </a:bodyPr>
          <a:lstStyle/>
          <a:p>
            <a:r>
              <a:rPr lang="en-US" altLang="zh-TW" dirty="0"/>
              <a:t>After the construction </a:t>
            </a:r>
            <a:r>
              <a:rPr lang="en-US" altLang="zh-TW" dirty="0" smtClean="0"/>
              <a:t>procedure, </a:t>
            </a:r>
            <a:r>
              <a:rPr lang="en-US" altLang="zh-TW" dirty="0"/>
              <a:t>since </a:t>
            </a:r>
            <a:r>
              <a:rPr lang="en-US" altLang="zh-TW" dirty="0" smtClean="0"/>
              <a:t>the number </a:t>
            </a:r>
            <a:r>
              <a:rPr lang="en-US" altLang="zh-TW" dirty="0"/>
              <a:t>of transitions per state is </a:t>
            </a:r>
            <a:r>
              <a:rPr lang="en-US" altLang="zh-TW" dirty="0" smtClean="0"/>
              <a:t>significantly </a:t>
            </a:r>
            <a:r>
              <a:rPr lang="en-US" altLang="zh-TW" dirty="0"/>
              <a:t>reduced, </a:t>
            </a:r>
            <a:r>
              <a:rPr lang="en-US" altLang="zh-TW" dirty="0" smtClean="0"/>
              <a:t>it may </a:t>
            </a:r>
            <a:r>
              <a:rPr lang="en-US" altLang="zh-TW" dirty="0"/>
              <a:t>happen that some of the states have the same </a:t>
            </a:r>
            <a:r>
              <a:rPr lang="en-US" altLang="zh-TW" dirty="0" smtClean="0"/>
              <a:t>identical transition </a:t>
            </a:r>
            <a:r>
              <a:rPr lang="en-US" altLang="zh-TW" dirty="0"/>
              <a:t>set. </a:t>
            </a:r>
            <a:endParaRPr lang="en-US" altLang="zh-TW" dirty="0" smtClean="0"/>
          </a:p>
          <a:p>
            <a:r>
              <a:rPr lang="en-US" altLang="zh-TW" dirty="0" smtClean="0"/>
              <a:t>If we find </a:t>
            </a:r>
            <a:r>
              <a:rPr lang="en-US" altLang="zh-TW" dirty="0"/>
              <a:t>j identical states, we can </a:t>
            </a:r>
            <a:r>
              <a:rPr lang="en-US" altLang="zh-TW" dirty="0" smtClean="0"/>
              <a:t>simply store </a:t>
            </a:r>
            <a:r>
              <a:rPr lang="en-US" altLang="zh-TW" dirty="0"/>
              <a:t>one of them, delete the other </a:t>
            </a:r>
            <a:r>
              <a:rPr lang="en-US" altLang="zh-TW" dirty="0" smtClean="0"/>
              <a:t>j-1 </a:t>
            </a:r>
            <a:r>
              <a:rPr lang="en-US" altLang="zh-TW" dirty="0"/>
              <a:t>and substitute </a:t>
            </a:r>
            <a:r>
              <a:rPr lang="en-US" altLang="zh-TW" dirty="0" smtClean="0"/>
              <a:t>all the </a:t>
            </a:r>
            <a:r>
              <a:rPr lang="en-US" altLang="zh-TW" dirty="0"/>
              <a:t>references to those with the single state we left. </a:t>
            </a:r>
          </a:p>
          <a:p>
            <a:r>
              <a:rPr lang="en-US" altLang="zh-TW" dirty="0" smtClean="0"/>
              <a:t>Notice that this operation creates again the opportunity for a new state-number reduction, because the substitution of state references makes it more probable for two or more states to share the same transition set. Hence we iterate the process until the number of duplicate states found is 0.</a:t>
            </a:r>
            <a:endParaRPr lang="zh-TW" altLang="en-US" dirty="0"/>
          </a:p>
        </p:txBody>
      </p:sp>
    </p:spTree>
    <p:extLst>
      <p:ext uri="{BB962C8B-B14F-4D97-AF65-F5344CB8AC3E}">
        <p14:creationId xmlns:p14="http://schemas.microsoft.com/office/powerpoint/2010/main" val="205156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lookup</a:t>
            </a:r>
            <a:endParaRPr lang="zh-TW" altLang="en-US" dirty="0"/>
          </a:p>
        </p:txBody>
      </p:sp>
      <p:sp>
        <p:nvSpPr>
          <p:cNvPr id="3" name="內容版面配置區 2"/>
          <p:cNvSpPr>
            <a:spLocks noGrp="1"/>
          </p:cNvSpPr>
          <p:nvPr>
            <p:ph idx="1"/>
          </p:nvPr>
        </p:nvSpPr>
        <p:spPr>
          <a:xfrm>
            <a:off x="685800" y="4236720"/>
            <a:ext cx="7772400" cy="1935480"/>
          </a:xfrm>
        </p:spPr>
        <p:txBody>
          <a:bodyPr>
            <a:normAutofit/>
          </a:bodyPr>
          <a:lstStyle/>
          <a:p>
            <a:r>
              <a:rPr lang="en-US" altLang="zh-TW" sz="1800" dirty="0" smtClean="0"/>
              <a:t>First, the </a:t>
            </a:r>
            <a:r>
              <a:rPr lang="en-US" altLang="zh-TW" sz="1800" dirty="0"/>
              <a:t>current state must be read with its whole transition </a:t>
            </a:r>
            <a:r>
              <a:rPr lang="en-US" altLang="zh-TW" sz="1800" dirty="0" smtClean="0"/>
              <a:t>set(step </a:t>
            </a:r>
            <a:r>
              <a:rPr lang="en-US" altLang="zh-TW" sz="1800" dirty="0"/>
              <a:t>1). </a:t>
            </a:r>
            <a:endParaRPr lang="en-US" altLang="zh-TW" sz="1800" dirty="0" smtClean="0"/>
          </a:p>
          <a:p>
            <a:r>
              <a:rPr lang="en-US" altLang="zh-TW" sz="1800" dirty="0" smtClean="0"/>
              <a:t>Then </a:t>
            </a:r>
            <a:r>
              <a:rPr lang="en-US" altLang="zh-TW" sz="1800" dirty="0"/>
              <a:t>it is used to update the local transition </a:t>
            </a:r>
            <a:r>
              <a:rPr lang="en-US" altLang="zh-TW" sz="1800" dirty="0" smtClean="0"/>
              <a:t>set </a:t>
            </a:r>
            <a:r>
              <a:rPr lang="en-US" altLang="zh-TW" sz="1800" dirty="0" err="1" smtClean="0"/>
              <a:t>t</a:t>
            </a:r>
            <a:r>
              <a:rPr lang="en-US" altLang="zh-TW" sz="1800" baseline="-25000" dirty="0" err="1" smtClean="0"/>
              <a:t>loc</a:t>
            </a:r>
            <a:r>
              <a:rPr lang="en-US" altLang="zh-TW" sz="1800" dirty="0"/>
              <a:t>: for each transition </a:t>
            </a:r>
            <a:r>
              <a:rPr lang="en-US" altLang="zh-TW" sz="1800" dirty="0" smtClean="0"/>
              <a:t>defined </a:t>
            </a:r>
            <a:r>
              <a:rPr lang="en-US" altLang="zh-TW" sz="1800" dirty="0"/>
              <a:t>in the set read from </a:t>
            </a:r>
            <a:r>
              <a:rPr lang="en-US" altLang="zh-TW" sz="1800" dirty="0" smtClean="0"/>
              <a:t>the state</a:t>
            </a:r>
            <a:r>
              <a:rPr lang="en-US" altLang="zh-TW" sz="1800" dirty="0"/>
              <a:t>, we update the corresponding entry in the local </a:t>
            </a:r>
            <a:r>
              <a:rPr lang="en-US" altLang="zh-TW" sz="1800" dirty="0" smtClean="0"/>
              <a:t>storage</a:t>
            </a:r>
            <a:r>
              <a:rPr lang="en-US" altLang="zh-TW" sz="1800" dirty="0"/>
              <a:t>. </a:t>
            </a:r>
            <a:endParaRPr lang="en-US" altLang="zh-TW" sz="1800" dirty="0" smtClean="0"/>
          </a:p>
          <a:p>
            <a:r>
              <a:rPr lang="en-US" altLang="zh-TW" sz="1800" dirty="0" smtClean="0"/>
              <a:t>Finally </a:t>
            </a:r>
            <a:r>
              <a:rPr lang="en-US" altLang="zh-TW" sz="1800" dirty="0"/>
              <a:t>the next state </a:t>
            </a:r>
            <a:r>
              <a:rPr lang="en-US" altLang="zh-TW" sz="1800" dirty="0" err="1"/>
              <a:t>s</a:t>
            </a:r>
            <a:r>
              <a:rPr lang="en-US" altLang="zh-TW" sz="1800" baseline="-25000" dirty="0" err="1"/>
              <a:t>next</a:t>
            </a:r>
            <a:r>
              <a:rPr lang="en-US" altLang="zh-TW" sz="1800" dirty="0"/>
              <a:t> is computed by </a:t>
            </a:r>
            <a:r>
              <a:rPr lang="en-US" altLang="zh-TW" sz="1800" dirty="0" smtClean="0"/>
              <a:t>simply observing </a:t>
            </a:r>
            <a:r>
              <a:rPr lang="en-US" altLang="zh-TW" sz="1800" dirty="0"/>
              <a:t>the proper entry in the local storage </a:t>
            </a:r>
            <a:r>
              <a:rPr lang="en-US" altLang="zh-TW" sz="1800" dirty="0" err="1"/>
              <a:t>t</a:t>
            </a:r>
            <a:r>
              <a:rPr lang="en-US" altLang="zh-TW" sz="1800" baseline="-25000" dirty="0" err="1"/>
              <a:t>loc</a:t>
            </a:r>
            <a:r>
              <a:rPr lang="en-US" altLang="zh-TW" sz="1800" dirty="0"/>
              <a:t>. </a:t>
            </a:r>
            <a:endParaRPr lang="en-US" altLang="zh-TW" sz="1800" dirty="0" smtClean="0"/>
          </a:p>
        </p:txBody>
      </p:sp>
      <p:pic>
        <p:nvPicPr>
          <p:cNvPr id="4" name="圖片 3"/>
          <p:cNvPicPr>
            <a:picLocks noChangeAspect="1"/>
          </p:cNvPicPr>
          <p:nvPr/>
        </p:nvPicPr>
        <p:blipFill>
          <a:blip r:embed="rId3"/>
          <a:stretch>
            <a:fillRect/>
          </a:stretch>
        </p:blipFill>
        <p:spPr>
          <a:xfrm>
            <a:off x="1984558" y="1692402"/>
            <a:ext cx="5174884" cy="2544318"/>
          </a:xfrm>
          <a:prstGeom prst="rect">
            <a:avLst/>
          </a:prstGeom>
        </p:spPr>
      </p:pic>
    </p:spTree>
    <p:extLst>
      <p:ext uri="{BB962C8B-B14F-4D97-AF65-F5344CB8AC3E}">
        <p14:creationId xmlns:p14="http://schemas.microsoft.com/office/powerpoint/2010/main" val="1108593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lookup</a:t>
            </a:r>
            <a:endParaRPr lang="zh-TW" altLang="en-US" dirty="0"/>
          </a:p>
        </p:txBody>
      </p:sp>
      <p:sp>
        <p:nvSpPr>
          <p:cNvPr id="3" name="內容版面配置區 2"/>
          <p:cNvSpPr>
            <a:spLocks noGrp="1"/>
          </p:cNvSpPr>
          <p:nvPr>
            <p:ph idx="1"/>
          </p:nvPr>
        </p:nvSpPr>
        <p:spPr/>
        <p:txBody>
          <a:bodyPr>
            <a:normAutofit/>
          </a:bodyPr>
          <a:lstStyle/>
          <a:p>
            <a:r>
              <a:rPr lang="en-US" altLang="zh-TW" dirty="0" smtClean="0"/>
              <a:t>While the </a:t>
            </a:r>
            <a:r>
              <a:rPr lang="en-US" altLang="zh-TW" dirty="0"/>
              <a:t>need to read the whole transition set may imply more than 1 memory access, we </a:t>
            </a:r>
            <a:r>
              <a:rPr lang="en-US" altLang="zh-TW" dirty="0" smtClean="0"/>
              <a:t>will show how </a:t>
            </a:r>
            <a:r>
              <a:rPr lang="en-US" altLang="zh-TW" dirty="0"/>
              <a:t>to solve </a:t>
            </a:r>
            <a:r>
              <a:rPr lang="en-US" altLang="zh-TW" dirty="0" smtClean="0"/>
              <a:t>this issue </a:t>
            </a:r>
            <a:r>
              <a:rPr lang="en-US" altLang="zh-TW" dirty="0"/>
              <a:t>by means of a compression technique we propose. </a:t>
            </a:r>
            <a:endParaRPr lang="en-US" altLang="zh-TW" dirty="0" smtClean="0"/>
          </a:p>
          <a:p>
            <a:r>
              <a:rPr lang="en-US" altLang="zh-TW" dirty="0" smtClean="0"/>
              <a:t>The lookup </a:t>
            </a:r>
            <a:r>
              <a:rPr lang="en-US" altLang="zh-TW" dirty="0"/>
              <a:t>algorithm requires a maximum of C elementary </a:t>
            </a:r>
            <a:r>
              <a:rPr lang="en-US" altLang="zh-TW" dirty="0" smtClean="0"/>
              <a:t>operations </a:t>
            </a:r>
            <a:r>
              <a:rPr lang="en-US" altLang="zh-TW" dirty="0"/>
              <a:t>(such as shifts and logic AND or </a:t>
            </a:r>
            <a:r>
              <a:rPr lang="en-US" altLang="zh-TW" dirty="0" err="1" smtClean="0"/>
              <a:t>popcounts</a:t>
            </a:r>
            <a:r>
              <a:rPr lang="en-US" altLang="zh-TW" dirty="0"/>
              <a:t>), </a:t>
            </a:r>
            <a:r>
              <a:rPr lang="en-US" altLang="zh-TW" dirty="0" smtClean="0"/>
              <a:t>one for </a:t>
            </a:r>
            <a:r>
              <a:rPr lang="en-US" altLang="zh-TW" dirty="0"/>
              <a:t>each entry to update. </a:t>
            </a:r>
            <a:endParaRPr lang="en-US" altLang="zh-TW" dirty="0" smtClean="0"/>
          </a:p>
          <a:p>
            <a:r>
              <a:rPr lang="en-US" altLang="zh-TW" dirty="0" smtClean="0"/>
              <a:t>However</a:t>
            </a:r>
            <a:r>
              <a:rPr lang="en-US" altLang="zh-TW" dirty="0"/>
              <a:t>, in our experiments, </a:t>
            </a:r>
            <a:r>
              <a:rPr lang="en-US" altLang="zh-TW" dirty="0" smtClean="0"/>
              <a:t>the number </a:t>
            </a:r>
            <a:r>
              <a:rPr lang="en-US" altLang="zh-TW" dirty="0"/>
              <a:t>of updates per state is around 10. Even if the </a:t>
            </a:r>
            <a:r>
              <a:rPr lang="en-US" altLang="zh-TW" dirty="0" smtClean="0"/>
              <a:t>actual </a:t>
            </a:r>
            <a:r>
              <a:rPr lang="en-US" altLang="zh-TW" dirty="0"/>
              <a:t>processing delay strictly depends on many factors (</a:t>
            </a:r>
            <a:r>
              <a:rPr lang="en-US" altLang="zh-TW" dirty="0" smtClean="0"/>
              <a:t>such as </a:t>
            </a:r>
            <a:r>
              <a:rPr lang="en-US" altLang="zh-TW" dirty="0"/>
              <a:t>clock speed and instruction set), in most cases, the </a:t>
            </a:r>
            <a:r>
              <a:rPr lang="en-US" altLang="zh-TW" dirty="0" smtClean="0"/>
              <a:t>computational </a:t>
            </a:r>
            <a:r>
              <a:rPr lang="en-US" altLang="zh-TW" dirty="0"/>
              <a:t>delay is negligible with respect to the </a:t>
            </a:r>
            <a:r>
              <a:rPr lang="en-US" altLang="zh-TW" dirty="0" smtClean="0"/>
              <a:t>memory access </a:t>
            </a:r>
            <a:r>
              <a:rPr lang="en-US" altLang="zh-TW" dirty="0"/>
              <a:t>latency.</a:t>
            </a:r>
            <a:endParaRPr lang="zh-TW" altLang="en-US" dirty="0"/>
          </a:p>
          <a:p>
            <a:endParaRPr lang="zh-TW" altLang="en-US" dirty="0"/>
          </a:p>
        </p:txBody>
      </p:sp>
    </p:spTree>
    <p:extLst>
      <p:ext uri="{BB962C8B-B14F-4D97-AF65-F5344CB8AC3E}">
        <p14:creationId xmlns:p14="http://schemas.microsoft.com/office/powerpoint/2010/main" val="2934573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lookup</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861695" y="2093976"/>
            <a:ext cx="5449570" cy="3114040"/>
          </a:xfrm>
          <a:prstGeom prst="rect">
            <a:avLst/>
          </a:prstGeom>
        </p:spPr>
      </p:pic>
      <p:sp>
        <p:nvSpPr>
          <p:cNvPr id="5" name="矩形 4"/>
          <p:cNvSpPr/>
          <p:nvPr/>
        </p:nvSpPr>
        <p:spPr>
          <a:xfrm>
            <a:off x="579120" y="5516940"/>
            <a:ext cx="7975600" cy="1200329"/>
          </a:xfrm>
          <a:prstGeom prst="rect">
            <a:avLst/>
          </a:prstGeom>
        </p:spPr>
        <p:txBody>
          <a:bodyPr wrap="square">
            <a:spAutoFit/>
          </a:bodyPr>
          <a:lstStyle/>
          <a:p>
            <a:r>
              <a:rPr lang="zh-TW" altLang="en-US" dirty="0" smtClean="0"/>
              <a:t>It is </a:t>
            </a:r>
            <a:r>
              <a:rPr lang="zh-TW" altLang="en-US" dirty="0"/>
              <a:t>worth noticing that the </a:t>
            </a:r>
            <a:r>
              <a:rPr lang="en-US" altLang="zh-TW" dirty="0" smtClean="0"/>
              <a:t>“</a:t>
            </a:r>
            <a:r>
              <a:rPr lang="zh-TW" altLang="en-US" dirty="0" smtClean="0"/>
              <a:t>duplicate</a:t>
            </a:r>
            <a:r>
              <a:rPr lang="en-US" altLang="zh-TW" dirty="0" smtClean="0"/>
              <a:t>”</a:t>
            </a:r>
            <a:r>
              <a:rPr lang="zh-TW" altLang="en-US" dirty="0" smtClean="0"/>
              <a:t> de</a:t>
            </a:r>
            <a:r>
              <a:rPr lang="en-US" altLang="zh-TW" dirty="0" smtClean="0"/>
              <a:t>fi</a:t>
            </a:r>
            <a:r>
              <a:rPr lang="zh-TW" altLang="en-US" dirty="0" smtClean="0"/>
              <a:t>nition </a:t>
            </a:r>
            <a:r>
              <a:rPr lang="zh-TW" altLang="en-US" dirty="0"/>
              <a:t>of </a:t>
            </a:r>
            <a:r>
              <a:rPr lang="zh-TW" altLang="en-US" dirty="0" smtClean="0"/>
              <a:t>transitions </a:t>
            </a:r>
            <a:r>
              <a:rPr lang="zh-TW" altLang="en-US" dirty="0"/>
              <a:t>for character c. We have to specify the c-transition </a:t>
            </a:r>
            <a:r>
              <a:rPr lang="zh-TW" altLang="en-US" dirty="0" smtClean="0"/>
              <a:t>for state </a:t>
            </a:r>
            <a:r>
              <a:rPr lang="zh-TW" altLang="en-US" dirty="0"/>
              <a:t>2 even if it is the same as the one </a:t>
            </a:r>
            <a:r>
              <a:rPr lang="zh-TW" altLang="en-US" dirty="0" smtClean="0"/>
              <a:t>de</a:t>
            </a:r>
            <a:r>
              <a:rPr lang="en-US" altLang="zh-TW" dirty="0" smtClean="0"/>
              <a:t>fi</a:t>
            </a:r>
            <a:r>
              <a:rPr lang="zh-TW" altLang="en-US" dirty="0" smtClean="0"/>
              <a:t>ned </a:t>
            </a:r>
            <a:r>
              <a:rPr lang="zh-TW" altLang="en-US" dirty="0"/>
              <a:t>in state 1</a:t>
            </a:r>
            <a:r>
              <a:rPr lang="zh-TW" altLang="en-US" dirty="0" smtClean="0"/>
              <a:t>, because </a:t>
            </a:r>
            <a:r>
              <a:rPr lang="zh-TW" altLang="en-US" dirty="0"/>
              <a:t>state 2 can be reached also from state 3 which </a:t>
            </a:r>
            <a:r>
              <a:rPr lang="zh-TW" altLang="en-US" dirty="0" smtClean="0"/>
              <a:t>hasa </a:t>
            </a:r>
            <a:r>
              <a:rPr lang="en-US" altLang="zh-TW" dirty="0" smtClean="0"/>
              <a:t>different</a:t>
            </a:r>
            <a:r>
              <a:rPr lang="zh-TW" altLang="en-US" dirty="0" smtClean="0"/>
              <a:t> </a:t>
            </a:r>
            <a:r>
              <a:rPr lang="zh-TW" altLang="en-US" dirty="0"/>
              <a:t>next state for c.</a:t>
            </a:r>
          </a:p>
        </p:txBody>
      </p:sp>
      <p:pic>
        <p:nvPicPr>
          <p:cNvPr id="7" name="圖片 6"/>
          <p:cNvPicPr>
            <a:picLocks noChangeAspect="1"/>
          </p:cNvPicPr>
          <p:nvPr/>
        </p:nvPicPr>
        <p:blipFill>
          <a:blip r:embed="rId3"/>
          <a:stretch>
            <a:fillRect/>
          </a:stretch>
        </p:blipFill>
        <p:spPr>
          <a:xfrm>
            <a:off x="6156008" y="2402900"/>
            <a:ext cx="2457450" cy="2352675"/>
          </a:xfrm>
          <a:prstGeom prst="rect">
            <a:avLst/>
          </a:prstGeom>
        </p:spPr>
      </p:pic>
    </p:spTree>
    <p:extLst>
      <p:ext uri="{BB962C8B-B14F-4D97-AF65-F5344CB8AC3E}">
        <p14:creationId xmlns:p14="http://schemas.microsoft.com/office/powerpoint/2010/main" val="2173435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APPLICATION TO H-CFA AND XFA</a:t>
            </a:r>
            <a:endParaRPr lang="zh-TW" altLang="en-US" dirty="0"/>
          </a:p>
        </p:txBody>
      </p:sp>
      <p:sp>
        <p:nvSpPr>
          <p:cNvPr id="3" name="內容版面配置區 2"/>
          <p:cNvSpPr>
            <a:spLocks noGrp="1"/>
          </p:cNvSpPr>
          <p:nvPr>
            <p:ph idx="1"/>
          </p:nvPr>
        </p:nvSpPr>
        <p:spPr/>
        <p:txBody>
          <a:bodyPr>
            <a:normAutofit/>
          </a:bodyPr>
          <a:lstStyle/>
          <a:p>
            <a:r>
              <a:rPr lang="en-US" altLang="zh-TW" dirty="0"/>
              <a:t>One of the main advantage of our </a:t>
            </a:r>
            <a:r>
              <a:rPr lang="el-GR" altLang="zh-TW" dirty="0" smtClean="0">
                <a:latin typeface="Times New Roman" panose="02020603050405020304" pitchFamily="18" charset="0"/>
                <a:cs typeface="Times New Roman" panose="02020603050405020304" pitchFamily="18" charset="0"/>
              </a:rPr>
              <a:t>δ</a:t>
            </a:r>
            <a:r>
              <a:rPr lang="en-US" altLang="zh-TW" dirty="0" smtClean="0"/>
              <a:t>FA </a:t>
            </a:r>
            <a:r>
              <a:rPr lang="en-US" altLang="zh-TW" dirty="0"/>
              <a:t>is that it is </a:t>
            </a:r>
            <a:r>
              <a:rPr lang="en-US" altLang="zh-TW" dirty="0" smtClean="0"/>
              <a:t>orthogonal </a:t>
            </a:r>
            <a:r>
              <a:rPr lang="en-US" altLang="zh-TW" dirty="0"/>
              <a:t>to many other schemes. Indeed, very </a:t>
            </a:r>
            <a:r>
              <a:rPr lang="en-US" altLang="zh-TW" dirty="0" smtClean="0"/>
              <a:t>recently, two </a:t>
            </a:r>
            <a:r>
              <a:rPr lang="en-US" altLang="zh-TW" dirty="0"/>
              <a:t>major DFA compressed techniques have been </a:t>
            </a:r>
            <a:r>
              <a:rPr lang="en-US" altLang="zh-TW" dirty="0" smtClean="0"/>
              <a:t>proposed, namely </a:t>
            </a:r>
            <a:r>
              <a:rPr lang="en-US" altLang="zh-TW" dirty="0"/>
              <a:t>H-</a:t>
            </a:r>
            <a:r>
              <a:rPr lang="en-US" altLang="zh-TW" dirty="0" err="1"/>
              <a:t>cFA</a:t>
            </a:r>
            <a:r>
              <a:rPr lang="en-US" altLang="zh-TW" dirty="0"/>
              <a:t> </a:t>
            </a:r>
            <a:r>
              <a:rPr lang="en-US" altLang="zh-TW" dirty="0" smtClean="0"/>
              <a:t>and XFA. </a:t>
            </a:r>
          </a:p>
        </p:txBody>
      </p:sp>
    </p:spTree>
    <p:extLst>
      <p:ext uri="{BB962C8B-B14F-4D97-AF65-F5344CB8AC3E}">
        <p14:creationId xmlns:p14="http://schemas.microsoft.com/office/powerpoint/2010/main" val="3769511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background</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390525" y="2743201"/>
            <a:ext cx="8536721" cy="3074026"/>
          </a:xfrm>
          <a:prstGeom prst="rect">
            <a:avLst/>
          </a:prstGeom>
        </p:spPr>
      </p:pic>
      <p:pic>
        <p:nvPicPr>
          <p:cNvPr id="5" name="圖片 4"/>
          <p:cNvPicPr>
            <a:picLocks noChangeAspect="1"/>
          </p:cNvPicPr>
          <p:nvPr/>
        </p:nvPicPr>
        <p:blipFill>
          <a:blip r:embed="rId4"/>
          <a:stretch>
            <a:fillRect/>
          </a:stretch>
        </p:blipFill>
        <p:spPr>
          <a:xfrm>
            <a:off x="1105786" y="1980093"/>
            <a:ext cx="1616149" cy="1116714"/>
          </a:xfrm>
          <a:prstGeom prst="rect">
            <a:avLst/>
          </a:prstGeom>
        </p:spPr>
      </p:pic>
      <p:pic>
        <p:nvPicPr>
          <p:cNvPr id="6" name="圖片 5"/>
          <p:cNvPicPr>
            <a:picLocks noChangeAspect="1"/>
          </p:cNvPicPr>
          <p:nvPr/>
        </p:nvPicPr>
        <p:blipFill>
          <a:blip r:embed="rId5"/>
          <a:stretch>
            <a:fillRect/>
          </a:stretch>
        </p:blipFill>
        <p:spPr>
          <a:xfrm>
            <a:off x="824688" y="3918204"/>
            <a:ext cx="1200150" cy="228600"/>
          </a:xfrm>
          <a:prstGeom prst="rect">
            <a:avLst/>
          </a:prstGeom>
        </p:spPr>
      </p:pic>
      <p:pic>
        <p:nvPicPr>
          <p:cNvPr id="7" name="圖片 6"/>
          <p:cNvPicPr>
            <a:picLocks noChangeAspect="1"/>
          </p:cNvPicPr>
          <p:nvPr/>
        </p:nvPicPr>
        <p:blipFill>
          <a:blip r:embed="rId6"/>
          <a:stretch>
            <a:fillRect/>
          </a:stretch>
        </p:blipFill>
        <p:spPr>
          <a:xfrm>
            <a:off x="2785730" y="1604713"/>
            <a:ext cx="4524375" cy="1333500"/>
          </a:xfrm>
          <a:prstGeom prst="rect">
            <a:avLst/>
          </a:prstGeom>
        </p:spPr>
      </p:pic>
      <p:pic>
        <p:nvPicPr>
          <p:cNvPr id="8" name="圖片 7"/>
          <p:cNvPicPr>
            <a:picLocks noChangeAspect="1"/>
          </p:cNvPicPr>
          <p:nvPr/>
        </p:nvPicPr>
        <p:blipFill>
          <a:blip r:embed="rId7"/>
          <a:stretch>
            <a:fillRect/>
          </a:stretch>
        </p:blipFill>
        <p:spPr>
          <a:xfrm>
            <a:off x="824688" y="4483607"/>
            <a:ext cx="4505325" cy="838200"/>
          </a:xfrm>
          <a:prstGeom prst="rect">
            <a:avLst/>
          </a:prstGeom>
        </p:spPr>
      </p:pic>
    </p:spTree>
    <p:extLst>
      <p:ext uri="{BB962C8B-B14F-4D97-AF65-F5344CB8AC3E}">
        <p14:creationId xmlns:p14="http://schemas.microsoft.com/office/powerpoint/2010/main" val="3232029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APPLICATION TO H-CFA AND XFA</a:t>
            </a:r>
            <a:endParaRPr lang="zh-TW" altLang="en-US" dirty="0"/>
          </a:p>
        </p:txBody>
      </p:sp>
      <p:sp>
        <p:nvSpPr>
          <p:cNvPr id="3" name="內容版面配置區 2"/>
          <p:cNvSpPr>
            <a:spLocks noGrp="1"/>
          </p:cNvSpPr>
          <p:nvPr>
            <p:ph idx="1"/>
          </p:nvPr>
        </p:nvSpPr>
        <p:spPr/>
        <p:txBody>
          <a:bodyPr/>
          <a:lstStyle/>
          <a:p>
            <a:r>
              <a:rPr lang="en-US" altLang="zh-TW" dirty="0"/>
              <a:t>For example, the aim is to recognize the regular expressions .*</a:t>
            </a:r>
            <a:r>
              <a:rPr lang="en-US" altLang="zh-TW" dirty="0" err="1"/>
              <a:t>ab</a:t>
            </a:r>
            <a:r>
              <a:rPr lang="en-US" altLang="zh-TW" dirty="0"/>
              <a:t>[^a]*c and .*def. </a:t>
            </a:r>
            <a:endParaRPr lang="en-US" altLang="zh-TW" dirty="0" smtClean="0"/>
          </a:p>
          <a:p>
            <a:r>
              <a:rPr lang="en-US" altLang="zh-TW" dirty="0" smtClean="0"/>
              <a:t>A </a:t>
            </a:r>
            <a:r>
              <a:rPr lang="en-US" altLang="zh-TW" dirty="0"/>
              <a:t>DFA would need 20 states and a total of 120 transitions, the corresponding H-</a:t>
            </a:r>
            <a:r>
              <a:rPr lang="en-US" altLang="zh-TW" dirty="0" err="1"/>
              <a:t>cFA</a:t>
            </a:r>
            <a:r>
              <a:rPr lang="en-US" altLang="zh-TW" dirty="0"/>
              <a:t> uses 6 states and 38 transitions, while the </a:t>
            </a:r>
            <a:r>
              <a:rPr lang="el-GR" altLang="zh-TW" dirty="0">
                <a:latin typeface="Times New Roman" panose="02020603050405020304" pitchFamily="18" charset="0"/>
                <a:cs typeface="Times New Roman" panose="02020603050405020304" pitchFamily="18" charset="0"/>
              </a:rPr>
              <a:t>δ</a:t>
            </a:r>
            <a:r>
              <a:rPr lang="en-US" altLang="zh-TW" dirty="0"/>
              <a:t>FA representation of the H-</a:t>
            </a:r>
            <a:r>
              <a:rPr lang="en-US" altLang="zh-TW" dirty="0" err="1"/>
              <a:t>cFA</a:t>
            </a:r>
            <a:r>
              <a:rPr lang="en-US" altLang="zh-TW" dirty="0"/>
              <a:t> requires only 18 transitions.</a:t>
            </a:r>
          </a:p>
          <a:p>
            <a:endParaRPr lang="zh-TW" altLang="en-US" dirty="0"/>
          </a:p>
        </p:txBody>
      </p:sp>
      <p:pic>
        <p:nvPicPr>
          <p:cNvPr id="4" name="圖片 3"/>
          <p:cNvPicPr>
            <a:picLocks noChangeAspect="1"/>
          </p:cNvPicPr>
          <p:nvPr/>
        </p:nvPicPr>
        <p:blipFill>
          <a:blip r:embed="rId3"/>
          <a:stretch>
            <a:fillRect/>
          </a:stretch>
        </p:blipFill>
        <p:spPr>
          <a:xfrm>
            <a:off x="910434" y="3959329"/>
            <a:ext cx="7054533" cy="2782495"/>
          </a:xfrm>
          <a:prstGeom prst="rect">
            <a:avLst/>
          </a:prstGeom>
        </p:spPr>
      </p:pic>
    </p:spTree>
    <p:extLst>
      <p:ext uri="{BB962C8B-B14F-4D97-AF65-F5344CB8AC3E}">
        <p14:creationId xmlns:p14="http://schemas.microsoft.com/office/powerpoint/2010/main" val="1515881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Compressing char-state pairs</a:t>
            </a:r>
            <a:endParaRPr lang="zh-TW" altLang="en-US" dirty="0"/>
          </a:p>
        </p:txBody>
      </p:sp>
      <p:sp>
        <p:nvSpPr>
          <p:cNvPr id="3" name="內容版面配置區 2"/>
          <p:cNvSpPr>
            <a:spLocks noGrp="1"/>
          </p:cNvSpPr>
          <p:nvPr>
            <p:ph idx="1"/>
          </p:nvPr>
        </p:nvSpPr>
        <p:spPr/>
        <p:txBody>
          <a:bodyPr/>
          <a:lstStyle/>
          <a:p>
            <a:r>
              <a:rPr lang="en-US" altLang="zh-TW" dirty="0"/>
              <a:t>In a </a:t>
            </a:r>
            <a:r>
              <a:rPr lang="el-GR" altLang="zh-TW" dirty="0" smtClean="0">
                <a:latin typeface="Times New Roman" panose="02020603050405020304" pitchFamily="18" charset="0"/>
                <a:cs typeface="Times New Roman" panose="02020603050405020304" pitchFamily="18" charset="0"/>
              </a:rPr>
              <a:t>δ</a:t>
            </a:r>
            <a:r>
              <a:rPr lang="en-US" altLang="zh-TW" dirty="0" smtClean="0"/>
              <a:t>FA</a:t>
            </a:r>
            <a:r>
              <a:rPr lang="en-US" altLang="zh-TW" dirty="0"/>
              <a:t>, the size of each state is not </a:t>
            </a:r>
            <a:r>
              <a:rPr lang="en-US" altLang="zh-TW" dirty="0" smtClean="0"/>
              <a:t>fixed </a:t>
            </a:r>
            <a:r>
              <a:rPr lang="en-US" altLang="zh-TW" dirty="0"/>
              <a:t>because </a:t>
            </a:r>
            <a:r>
              <a:rPr lang="en-US" altLang="zh-TW" dirty="0" smtClean="0"/>
              <a:t>an arbitrary </a:t>
            </a:r>
            <a:r>
              <a:rPr lang="en-US" altLang="zh-TW" dirty="0"/>
              <a:t>number of transitions can be present, and </a:t>
            </a:r>
            <a:r>
              <a:rPr lang="en-US" altLang="zh-TW" dirty="0" smtClean="0"/>
              <a:t>therefore </a:t>
            </a:r>
            <a:r>
              <a:rPr lang="en-US" altLang="zh-TW" dirty="0"/>
              <a:t>state pointers are required, which generally are </a:t>
            </a:r>
            <a:r>
              <a:rPr lang="en-US" altLang="zh-TW" dirty="0" smtClean="0"/>
              <a:t>standard memory </a:t>
            </a:r>
            <a:r>
              <a:rPr lang="en-US" altLang="zh-TW" dirty="0"/>
              <a:t>addresses. </a:t>
            </a:r>
            <a:endParaRPr lang="en-US" altLang="zh-TW" dirty="0" smtClean="0"/>
          </a:p>
          <a:p>
            <a:r>
              <a:rPr lang="en-US" altLang="zh-TW" dirty="0" smtClean="0"/>
              <a:t>They </a:t>
            </a:r>
            <a:r>
              <a:rPr lang="en-US" altLang="zh-TW" dirty="0"/>
              <a:t>constitute a </a:t>
            </a:r>
            <a:r>
              <a:rPr lang="en-US" altLang="zh-TW" dirty="0" smtClean="0"/>
              <a:t>significant </a:t>
            </a:r>
            <a:r>
              <a:rPr lang="en-US" altLang="zh-TW" dirty="0"/>
              <a:t>part of </a:t>
            </a:r>
            <a:r>
              <a:rPr lang="en-US" altLang="zh-TW" dirty="0" smtClean="0"/>
              <a:t>the memory </a:t>
            </a:r>
            <a:r>
              <a:rPr lang="en-US" altLang="zh-TW" dirty="0"/>
              <a:t>occupation associated with the DFA data </a:t>
            </a:r>
            <a:r>
              <a:rPr lang="en-US" altLang="zh-TW" dirty="0" smtClean="0"/>
              <a:t>structure, so </a:t>
            </a:r>
            <a:r>
              <a:rPr lang="en-US" altLang="zh-TW" dirty="0"/>
              <a:t>we propose here a compression technique which </a:t>
            </a:r>
            <a:r>
              <a:rPr lang="en-US" altLang="zh-TW" dirty="0" smtClean="0"/>
              <a:t>remarkably </a:t>
            </a:r>
            <a:r>
              <a:rPr lang="en-US" altLang="zh-TW" dirty="0"/>
              <a:t>reduces the number of bits required for each pointer.</a:t>
            </a:r>
            <a:endParaRPr lang="zh-TW" altLang="en-US" dirty="0"/>
          </a:p>
        </p:txBody>
      </p:sp>
    </p:spTree>
    <p:extLst>
      <p:ext uri="{BB962C8B-B14F-4D97-AF65-F5344CB8AC3E}">
        <p14:creationId xmlns:p14="http://schemas.microsoft.com/office/powerpoint/2010/main" val="293777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Compressing char-state pairs</a:t>
            </a:r>
            <a:endParaRPr lang="zh-TW" altLang="en-US" dirty="0"/>
          </a:p>
        </p:txBody>
      </p:sp>
      <p:sp>
        <p:nvSpPr>
          <p:cNvPr id="3" name="內容版面配置區 2"/>
          <p:cNvSpPr>
            <a:spLocks noGrp="1"/>
          </p:cNvSpPr>
          <p:nvPr>
            <p:ph idx="1"/>
          </p:nvPr>
        </p:nvSpPr>
        <p:spPr/>
        <p:txBody>
          <a:bodyPr/>
          <a:lstStyle/>
          <a:p>
            <a:r>
              <a:rPr lang="en-US" altLang="zh-TW" dirty="0"/>
              <a:t>Our algorithm (hereafter referred to as </a:t>
            </a:r>
            <a:r>
              <a:rPr lang="en-US" altLang="zh-TW" dirty="0" smtClean="0"/>
              <a:t>char-state compression </a:t>
            </a:r>
            <a:r>
              <a:rPr lang="en-US" altLang="zh-TW" dirty="0"/>
              <a:t>or simply C-S) is based on a heuristic </a:t>
            </a:r>
            <a:r>
              <a:rPr lang="en-US" altLang="zh-TW" dirty="0" smtClean="0"/>
              <a:t>which is verified </a:t>
            </a:r>
            <a:r>
              <a:rPr lang="en-US" altLang="zh-TW" dirty="0"/>
              <a:t>by several standard rule sets: </a:t>
            </a:r>
            <a:endParaRPr lang="en-US" altLang="zh-TW" dirty="0" smtClean="0"/>
          </a:p>
          <a:p>
            <a:r>
              <a:rPr lang="en-US" altLang="zh-TW" dirty="0" smtClean="0"/>
              <a:t>in </a:t>
            </a:r>
            <a:r>
              <a:rPr lang="en-US" altLang="zh-TW" dirty="0"/>
              <a:t>most cases, </a:t>
            </a:r>
            <a:r>
              <a:rPr lang="en-US" altLang="zh-TW" dirty="0" smtClean="0"/>
              <a:t>the edges </a:t>
            </a:r>
            <a:r>
              <a:rPr lang="en-US" altLang="zh-TW" dirty="0"/>
              <a:t>reaching a given state are labelled with the same </a:t>
            </a:r>
            <a:r>
              <a:rPr lang="en-US" altLang="zh-TW" dirty="0" smtClean="0"/>
              <a:t>character</a:t>
            </a:r>
            <a:r>
              <a:rPr lang="en-US" altLang="zh-TW" dirty="0"/>
              <a:t>. </a:t>
            </a:r>
            <a:endParaRPr lang="en-US" altLang="zh-TW" dirty="0" smtClean="0"/>
          </a:p>
        </p:txBody>
      </p:sp>
    </p:spTree>
    <p:extLst>
      <p:ext uri="{BB962C8B-B14F-4D97-AF65-F5344CB8AC3E}">
        <p14:creationId xmlns:p14="http://schemas.microsoft.com/office/powerpoint/2010/main" val="929542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Compressing char-state pairs</a:t>
            </a:r>
            <a:endParaRPr lang="zh-TW" altLang="en-US" dirty="0"/>
          </a:p>
        </p:txBody>
      </p:sp>
      <p:sp>
        <p:nvSpPr>
          <p:cNvPr id="3" name="內容版面配置區 2"/>
          <p:cNvSpPr>
            <a:spLocks noGrp="1"/>
          </p:cNvSpPr>
          <p:nvPr>
            <p:ph idx="1"/>
          </p:nvPr>
        </p:nvSpPr>
        <p:spPr/>
        <p:txBody>
          <a:bodyPr/>
          <a:lstStyle/>
          <a:p>
            <a:r>
              <a:rPr lang="en-US" altLang="zh-TW" dirty="0" smtClean="0"/>
              <a:t>For different </a:t>
            </a:r>
            <a:r>
              <a:rPr lang="en-US" altLang="zh-TW" dirty="0"/>
              <a:t>available data sets the percentage of nodes which are reached only by transitions corresponding to a single character over the total number of nodes.</a:t>
            </a:r>
            <a:endParaRPr lang="zh-TW" altLang="en-US" dirty="0"/>
          </a:p>
          <a:p>
            <a:endParaRPr lang="zh-TW" altLang="en-US" dirty="0"/>
          </a:p>
        </p:txBody>
      </p:sp>
      <p:pic>
        <p:nvPicPr>
          <p:cNvPr id="4" name="圖片 3"/>
          <p:cNvPicPr>
            <a:picLocks noChangeAspect="1"/>
          </p:cNvPicPr>
          <p:nvPr/>
        </p:nvPicPr>
        <p:blipFill>
          <a:blip r:embed="rId2"/>
          <a:stretch>
            <a:fillRect/>
          </a:stretch>
        </p:blipFill>
        <p:spPr>
          <a:xfrm>
            <a:off x="2155190" y="3342640"/>
            <a:ext cx="4963898" cy="2646045"/>
          </a:xfrm>
          <a:prstGeom prst="rect">
            <a:avLst/>
          </a:prstGeom>
        </p:spPr>
      </p:pic>
    </p:spTree>
    <p:extLst>
      <p:ext uri="{BB962C8B-B14F-4D97-AF65-F5344CB8AC3E}">
        <p14:creationId xmlns:p14="http://schemas.microsoft.com/office/powerpoint/2010/main" val="1569954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Compressing char-state pairs</a:t>
            </a:r>
            <a:endParaRPr lang="zh-TW" altLang="en-US" dirty="0"/>
          </a:p>
        </p:txBody>
      </p:sp>
      <p:sp>
        <p:nvSpPr>
          <p:cNvPr id="3" name="內容版面配置區 2"/>
          <p:cNvSpPr>
            <a:spLocks noGrp="1"/>
          </p:cNvSpPr>
          <p:nvPr>
            <p:ph idx="1"/>
          </p:nvPr>
        </p:nvSpPr>
        <p:spPr/>
        <p:txBody>
          <a:bodyPr>
            <a:normAutofit/>
          </a:bodyPr>
          <a:lstStyle/>
          <a:p>
            <a:r>
              <a:rPr lang="en-US" altLang="zh-TW" dirty="0"/>
              <a:t>As a consequence, a consistent number of states in </a:t>
            </a:r>
            <a:r>
              <a:rPr lang="en-US" altLang="zh-TW" dirty="0" smtClean="0"/>
              <a:t>the DFA </a:t>
            </a:r>
            <a:r>
              <a:rPr lang="en-US" altLang="zh-TW" dirty="0"/>
              <a:t>can be associated with a single character and can </a:t>
            </a:r>
            <a:r>
              <a:rPr lang="en-US" altLang="zh-TW" dirty="0" smtClean="0"/>
              <a:t>be referred </a:t>
            </a:r>
            <a:r>
              <a:rPr lang="en-US" altLang="zh-TW" dirty="0"/>
              <a:t>to by using a </a:t>
            </a:r>
            <a:r>
              <a:rPr lang="en-US" altLang="zh-TW" dirty="0" smtClean="0"/>
              <a:t>“relative</a:t>
            </a:r>
            <a:r>
              <a:rPr lang="en-US" altLang="zh-TW" dirty="0"/>
              <a:t>" address. </a:t>
            </a:r>
            <a:endParaRPr lang="en-US" altLang="zh-TW" dirty="0" smtClean="0"/>
          </a:p>
          <a:p>
            <a:r>
              <a:rPr lang="en-US" altLang="zh-TW" dirty="0" smtClean="0"/>
              <a:t>All the </a:t>
            </a:r>
            <a:r>
              <a:rPr lang="en-US" altLang="zh-TW" dirty="0"/>
              <a:t>states reached by a transition labelled with character </a:t>
            </a:r>
            <a:r>
              <a:rPr lang="en-US" altLang="zh-TW" dirty="0" smtClean="0"/>
              <a:t>c will </a:t>
            </a:r>
            <a:r>
              <a:rPr lang="en-US" altLang="zh-TW" dirty="0"/>
              <a:t>be given a </a:t>
            </a:r>
            <a:r>
              <a:rPr lang="en-US" altLang="zh-TW" dirty="0" smtClean="0"/>
              <a:t>“relative</a:t>
            </a:r>
            <a:r>
              <a:rPr lang="en-US" altLang="zh-TW" dirty="0"/>
              <a:t>" </a:t>
            </a:r>
            <a:r>
              <a:rPr lang="en-US" altLang="zh-TW" dirty="0" smtClean="0"/>
              <a:t>identifier </a:t>
            </a:r>
            <a:r>
              <a:rPr lang="en-US" altLang="zh-TW" dirty="0"/>
              <a:t>(hereafter simply </a:t>
            </a:r>
            <a:r>
              <a:rPr lang="en-US" altLang="zh-TW" dirty="0" smtClean="0"/>
              <a:t>relative-id)</a:t>
            </a:r>
          </a:p>
          <a:p>
            <a:pPr lvl="1"/>
            <a:r>
              <a:rPr lang="en-US" altLang="zh-TW" dirty="0" smtClean="0"/>
              <a:t>since </a:t>
            </a:r>
            <a:r>
              <a:rPr lang="en-US" altLang="zh-TW" dirty="0"/>
              <a:t>the number of such states will be smaller </a:t>
            </a:r>
            <a:r>
              <a:rPr lang="en-US" altLang="zh-TW" dirty="0" smtClean="0"/>
              <a:t>than the </a:t>
            </a:r>
            <a:r>
              <a:rPr lang="en-US" altLang="zh-TW" dirty="0"/>
              <a:t>number of total states, a relative-id will require a </a:t>
            </a:r>
            <a:r>
              <a:rPr lang="en-US" altLang="zh-TW" dirty="0" smtClean="0"/>
              <a:t>lower number </a:t>
            </a:r>
            <a:r>
              <a:rPr lang="en-US" altLang="zh-TW" dirty="0"/>
              <a:t>of bits than an absolute address. </a:t>
            </a:r>
            <a:endParaRPr lang="en-US" altLang="zh-TW" dirty="0" smtClean="0"/>
          </a:p>
          <a:p>
            <a:r>
              <a:rPr lang="en-US" altLang="zh-TW" dirty="0" smtClean="0"/>
              <a:t>In </a:t>
            </a:r>
            <a:r>
              <a:rPr lang="en-US" altLang="zh-TW" dirty="0"/>
              <a:t>addition, as </a:t>
            </a:r>
            <a:r>
              <a:rPr lang="en-US" altLang="zh-TW" dirty="0" smtClean="0"/>
              <a:t>the next </a:t>
            </a:r>
            <a:r>
              <a:rPr lang="en-US" altLang="zh-TW" dirty="0"/>
              <a:t>state is selected on the basis of the next input </a:t>
            </a:r>
            <a:r>
              <a:rPr lang="en-US" altLang="zh-TW" dirty="0" smtClean="0"/>
              <a:t>char, only </a:t>
            </a:r>
            <a:r>
              <a:rPr lang="en-US" altLang="zh-TW" dirty="0"/>
              <a:t>its relative-id has to be included in the state </a:t>
            </a:r>
            <a:r>
              <a:rPr lang="en-US" altLang="zh-TW" dirty="0" smtClean="0"/>
              <a:t>transition set</a:t>
            </a:r>
            <a:r>
              <a:rPr lang="en-US" altLang="zh-TW" dirty="0"/>
              <a:t>, thus requiring less memory space.</a:t>
            </a:r>
            <a:endParaRPr lang="zh-TW" altLang="en-US" dirty="0"/>
          </a:p>
        </p:txBody>
      </p:sp>
    </p:spTree>
    <p:extLst>
      <p:ext uri="{BB962C8B-B14F-4D97-AF65-F5344CB8AC3E}">
        <p14:creationId xmlns:p14="http://schemas.microsoft.com/office/powerpoint/2010/main" val="2779439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Compressing char-state pairs</a:t>
            </a:r>
            <a:endParaRPr lang="zh-TW" altLang="en-US" dirty="0"/>
          </a:p>
        </p:txBody>
      </p:sp>
      <p:sp>
        <p:nvSpPr>
          <p:cNvPr id="3" name="內容版面配置區 2"/>
          <p:cNvSpPr>
            <a:spLocks noGrp="1"/>
          </p:cNvSpPr>
          <p:nvPr>
            <p:ph idx="1"/>
          </p:nvPr>
        </p:nvSpPr>
        <p:spPr/>
        <p:txBody>
          <a:bodyPr>
            <a:normAutofit/>
          </a:bodyPr>
          <a:lstStyle/>
          <a:p>
            <a:r>
              <a:rPr lang="en-US" altLang="zh-TW" dirty="0"/>
              <a:t>In a D</a:t>
            </a:r>
            <a:r>
              <a:rPr lang="en-US" altLang="zh-TW" baseline="30000" dirty="0"/>
              <a:t>2</a:t>
            </a:r>
            <a:r>
              <a:rPr lang="en-US" altLang="zh-TW" dirty="0"/>
              <a:t>FA, where a default transition accounts for </a:t>
            </a:r>
            <a:r>
              <a:rPr lang="en-US" altLang="zh-TW" dirty="0" smtClean="0"/>
              <a:t>several </a:t>
            </a:r>
            <a:r>
              <a:rPr lang="en-US" altLang="zh-TW" dirty="0"/>
              <a:t>characters, we can simply store it as a relative-id </a:t>
            </a:r>
            <a:r>
              <a:rPr lang="en-US" altLang="zh-TW" dirty="0" smtClean="0"/>
              <a:t>with respect </a:t>
            </a:r>
            <a:r>
              <a:rPr lang="en-US" altLang="zh-TW" dirty="0"/>
              <a:t>to </a:t>
            </a:r>
            <a:r>
              <a:rPr lang="en-US" altLang="zh-TW" dirty="0" smtClean="0"/>
              <a:t>the first </a:t>
            </a:r>
            <a:r>
              <a:rPr lang="en-US" altLang="zh-TW" dirty="0"/>
              <a:t>character associated with it. </a:t>
            </a:r>
            <a:endParaRPr lang="en-US" altLang="zh-TW" dirty="0" smtClean="0"/>
          </a:p>
          <a:p>
            <a:r>
              <a:rPr lang="en-US" altLang="zh-TW" dirty="0" smtClean="0"/>
              <a:t>The absolute </a:t>
            </a:r>
            <a:r>
              <a:rPr lang="en-US" altLang="zh-TW" dirty="0"/>
              <a:t>address of the next state will be retrieved by </a:t>
            </a:r>
            <a:r>
              <a:rPr lang="en-US" altLang="zh-TW" dirty="0" smtClean="0"/>
              <a:t>using a </a:t>
            </a:r>
            <a:r>
              <a:rPr lang="en-US" altLang="zh-TW" dirty="0"/>
              <a:t>small indirection </a:t>
            </a:r>
            <a:r>
              <a:rPr lang="en-US" altLang="zh-TW" dirty="0" smtClean="0"/>
              <a:t>table.</a:t>
            </a:r>
          </a:p>
          <a:p>
            <a:r>
              <a:rPr lang="en-US" altLang="zh-TW" dirty="0" smtClean="0"/>
              <a:t>Some </a:t>
            </a:r>
            <a:r>
              <a:rPr lang="en-US" altLang="zh-TW" dirty="0"/>
              <a:t>states will be associated with </a:t>
            </a:r>
            <a:r>
              <a:rPr lang="en-US" altLang="zh-TW" dirty="0" smtClean="0"/>
              <a:t>several relative-ids </a:t>
            </a:r>
            <a:r>
              <a:rPr lang="en-US" altLang="zh-TW" dirty="0"/>
              <a:t>and their absolute address will be reported </a:t>
            </a:r>
            <a:r>
              <a:rPr lang="en-US" altLang="zh-TW" dirty="0" smtClean="0"/>
              <a:t>more than </a:t>
            </a:r>
            <a:r>
              <a:rPr lang="en-US" altLang="zh-TW" dirty="0"/>
              <a:t>once. </a:t>
            </a:r>
            <a:endParaRPr lang="zh-TW" altLang="en-US" dirty="0"/>
          </a:p>
        </p:txBody>
      </p:sp>
      <p:pic>
        <p:nvPicPr>
          <p:cNvPr id="4" name="圖片 3"/>
          <p:cNvPicPr>
            <a:picLocks noChangeAspect="1"/>
          </p:cNvPicPr>
          <p:nvPr/>
        </p:nvPicPr>
        <p:blipFill>
          <a:blip r:embed="rId2"/>
          <a:stretch>
            <a:fillRect/>
          </a:stretch>
        </p:blipFill>
        <p:spPr>
          <a:xfrm>
            <a:off x="4498340" y="4355745"/>
            <a:ext cx="3477260" cy="2431135"/>
          </a:xfrm>
          <a:prstGeom prst="rect">
            <a:avLst/>
          </a:prstGeom>
        </p:spPr>
      </p:pic>
    </p:spTree>
    <p:extLst>
      <p:ext uri="{BB962C8B-B14F-4D97-AF65-F5344CB8AC3E}">
        <p14:creationId xmlns:p14="http://schemas.microsoft.com/office/powerpoint/2010/main" val="1639293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Indirection Table Compression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We </a:t>
            </a:r>
            <a:r>
              <a:rPr lang="en-US" altLang="zh-TW" dirty="0"/>
              <a:t>present a </a:t>
            </a:r>
            <a:r>
              <a:rPr lang="en-US" altLang="zh-TW" dirty="0" smtClean="0"/>
              <a:t>lookup scheme </a:t>
            </a:r>
            <a:r>
              <a:rPr lang="en-US" altLang="zh-TW" dirty="0"/>
              <a:t>which </a:t>
            </a:r>
            <a:r>
              <a:rPr lang="en-US" altLang="zh-TW" dirty="0" smtClean="0"/>
              <a:t>offers </a:t>
            </a:r>
            <a:r>
              <a:rPr lang="en-US" altLang="zh-TW" dirty="0"/>
              <a:t>an adaptive </a:t>
            </a:r>
            <a:r>
              <a:rPr lang="en-US" altLang="zh-TW" dirty="0" smtClean="0"/>
              <a:t>trade-off </a:t>
            </a:r>
            <a:r>
              <a:rPr lang="en-US" altLang="zh-TW" dirty="0"/>
              <a:t>between the </a:t>
            </a:r>
            <a:r>
              <a:rPr lang="en-US" altLang="zh-TW" dirty="0" smtClean="0"/>
              <a:t>average </a:t>
            </a:r>
            <a:r>
              <a:rPr lang="en-US" altLang="zh-TW" dirty="0"/>
              <a:t>number of memory accesses and the overall </a:t>
            </a:r>
            <a:r>
              <a:rPr lang="en-US" altLang="zh-TW" dirty="0" smtClean="0"/>
              <a:t>memory occupation </a:t>
            </a:r>
            <a:r>
              <a:rPr lang="en-US" altLang="zh-TW" dirty="0"/>
              <a:t>of the table</a:t>
            </a:r>
            <a:r>
              <a:rPr lang="en-US" altLang="zh-TW" dirty="0" smtClean="0"/>
              <a:t>.</a:t>
            </a:r>
          </a:p>
          <a:p>
            <a:r>
              <a:rPr lang="en-US" altLang="zh-TW" dirty="0"/>
              <a:t>The table that we use in our scheme encompasses </a:t>
            </a:r>
            <a:r>
              <a:rPr lang="en-US" altLang="zh-TW" dirty="0" smtClean="0"/>
              <a:t>two kinds </a:t>
            </a:r>
            <a:r>
              <a:rPr lang="en-US" altLang="zh-TW" dirty="0"/>
              <a:t>of pointers: absolute pointers and local ones. </a:t>
            </a:r>
            <a:endParaRPr lang="en-US" altLang="zh-TW" dirty="0" smtClean="0"/>
          </a:p>
          <a:p>
            <a:r>
              <a:rPr lang="en-US" altLang="zh-TW" dirty="0" smtClean="0"/>
              <a:t>When a state </a:t>
            </a:r>
            <a:r>
              <a:rPr lang="en-US" altLang="zh-TW" dirty="0"/>
              <a:t>has a unique relative-id, its absolute address is </a:t>
            </a:r>
            <a:r>
              <a:rPr lang="en-US" altLang="zh-TW" dirty="0" smtClean="0"/>
              <a:t>written in </a:t>
            </a:r>
            <a:r>
              <a:rPr lang="en-US" altLang="zh-TW" dirty="0"/>
              <a:t>the table; </a:t>
            </a:r>
            <a:endParaRPr lang="en-US" altLang="zh-TW" dirty="0" smtClean="0"/>
          </a:p>
          <a:p>
            <a:r>
              <a:rPr lang="en-US" altLang="zh-TW" dirty="0" smtClean="0"/>
              <a:t>otherwise</a:t>
            </a:r>
            <a:r>
              <a:rPr lang="en-US" altLang="zh-TW" dirty="0"/>
              <a:t>, if it has multiple relative-ids, for </a:t>
            </a:r>
            <a:r>
              <a:rPr lang="en-US" altLang="zh-TW" dirty="0" smtClean="0"/>
              <a:t>each one </a:t>
            </a:r>
            <a:r>
              <a:rPr lang="en-US" altLang="zh-TW" dirty="0"/>
              <a:t>of them the table reports a pointer to a list of </a:t>
            </a:r>
            <a:r>
              <a:rPr lang="en-US" altLang="zh-TW" dirty="0" smtClean="0"/>
              <a:t>absolute addresses</a:t>
            </a:r>
            <a:r>
              <a:rPr lang="en-US" altLang="zh-TW" dirty="0"/>
              <a:t>; such a pointer will require a consistently </a:t>
            </a:r>
            <a:r>
              <a:rPr lang="en-US" altLang="zh-TW" dirty="0" smtClean="0"/>
              <a:t>smaller number </a:t>
            </a:r>
            <a:r>
              <a:rPr lang="en-US" altLang="zh-TW" dirty="0"/>
              <a:t>of bytes than the address itself. </a:t>
            </a:r>
            <a:endParaRPr lang="en-US" altLang="zh-TW" dirty="0" smtClean="0"/>
          </a:p>
        </p:txBody>
      </p:sp>
    </p:spTree>
    <p:extLst>
      <p:ext uri="{BB962C8B-B14F-4D97-AF65-F5344CB8AC3E}">
        <p14:creationId xmlns:p14="http://schemas.microsoft.com/office/powerpoint/2010/main" val="732802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C-S IN </a:t>
            </a:r>
            <a:r>
              <a:rPr lang="el-GR" altLang="zh-TW" dirty="0"/>
              <a:t>δ</a:t>
            </a:r>
            <a:r>
              <a:rPr lang="en-US" altLang="zh-TW" dirty="0" smtClean="0"/>
              <a:t>FA</a:t>
            </a:r>
            <a:endParaRPr lang="zh-TW" altLang="en-US" dirty="0"/>
          </a:p>
        </p:txBody>
      </p:sp>
      <p:sp>
        <p:nvSpPr>
          <p:cNvPr id="3" name="內容版面配置區 2"/>
          <p:cNvSpPr>
            <a:spLocks noGrp="1"/>
          </p:cNvSpPr>
          <p:nvPr>
            <p:ph idx="1"/>
          </p:nvPr>
        </p:nvSpPr>
        <p:spPr/>
        <p:txBody>
          <a:bodyPr>
            <a:normAutofit/>
          </a:bodyPr>
          <a:lstStyle/>
          <a:p>
            <a:r>
              <a:rPr lang="en-US" altLang="zh-TW" dirty="0"/>
              <a:t>The C-S can be easily integrated within the </a:t>
            </a:r>
            <a:r>
              <a:rPr lang="el-GR" altLang="zh-TW" dirty="0" smtClean="0"/>
              <a:t>δ</a:t>
            </a:r>
            <a:r>
              <a:rPr lang="en-US" altLang="zh-TW" dirty="0" smtClean="0"/>
              <a:t>FA scheme and </a:t>
            </a:r>
            <a:r>
              <a:rPr lang="en-US" altLang="zh-TW" dirty="0"/>
              <a:t>both algorithms can be cross-optimized. </a:t>
            </a:r>
            <a:endParaRPr lang="en-US" altLang="zh-TW" dirty="0" smtClean="0"/>
          </a:p>
          <a:p>
            <a:pPr lvl="1"/>
            <a:r>
              <a:rPr lang="en-US" altLang="zh-TW" dirty="0" smtClean="0"/>
              <a:t>C-S </a:t>
            </a:r>
            <a:r>
              <a:rPr lang="en-US" altLang="zh-TW" dirty="0"/>
              <a:t>helps </a:t>
            </a:r>
            <a:r>
              <a:rPr lang="el-GR" altLang="zh-TW" dirty="0" smtClean="0"/>
              <a:t>δ</a:t>
            </a:r>
            <a:r>
              <a:rPr lang="en-US" altLang="zh-TW" dirty="0" smtClean="0"/>
              <a:t>FA </a:t>
            </a:r>
            <a:r>
              <a:rPr lang="en-US" altLang="zh-TW" dirty="0"/>
              <a:t>by reducing the state size thus allowing </a:t>
            </a:r>
            <a:r>
              <a:rPr lang="en-US" altLang="zh-TW" dirty="0" smtClean="0"/>
              <a:t>the read </a:t>
            </a:r>
            <a:r>
              <a:rPr lang="en-US" altLang="zh-TW" dirty="0"/>
              <a:t>of a whole transition set in a single memory access </a:t>
            </a:r>
            <a:r>
              <a:rPr lang="en-US" altLang="zh-TW" dirty="0" smtClean="0"/>
              <a:t>on average</a:t>
            </a:r>
            <a:r>
              <a:rPr lang="en-US" altLang="zh-TW" dirty="0"/>
              <a:t>. </a:t>
            </a:r>
            <a:endParaRPr lang="en-US" altLang="zh-TW" dirty="0" smtClean="0"/>
          </a:p>
          <a:p>
            <a:pPr lvl="1"/>
            <a:r>
              <a:rPr lang="en-US" altLang="zh-TW" dirty="0" smtClean="0"/>
              <a:t>On </a:t>
            </a:r>
            <a:r>
              <a:rPr lang="en-US" altLang="zh-TW" dirty="0"/>
              <a:t>the other hand, C-S can take advantage of </a:t>
            </a:r>
            <a:r>
              <a:rPr lang="en-US" altLang="zh-TW" dirty="0" smtClean="0"/>
              <a:t>the same </a:t>
            </a:r>
            <a:r>
              <a:rPr lang="en-US" altLang="zh-TW" dirty="0"/>
              <a:t>heuristic of </a:t>
            </a:r>
            <a:r>
              <a:rPr lang="el-GR" altLang="zh-TW" dirty="0" smtClean="0"/>
              <a:t>δ</a:t>
            </a:r>
            <a:r>
              <a:rPr lang="en-US" altLang="zh-TW" dirty="0" smtClean="0"/>
              <a:t>FA</a:t>
            </a:r>
            <a:r>
              <a:rPr lang="en-US" altLang="zh-TW" dirty="0"/>
              <a:t>: successive states often present </a:t>
            </a:r>
            <a:r>
              <a:rPr lang="en-US" altLang="zh-TW" dirty="0" smtClean="0"/>
              <a:t>the same </a:t>
            </a:r>
            <a:r>
              <a:rPr lang="en-US" altLang="zh-TW" dirty="0"/>
              <a:t>set of transitions. </a:t>
            </a:r>
            <a:endParaRPr lang="en-US" altLang="zh-TW" dirty="0" smtClean="0"/>
          </a:p>
          <a:p>
            <a:r>
              <a:rPr lang="en-US" altLang="zh-TW" dirty="0" smtClean="0"/>
              <a:t>As </a:t>
            </a:r>
            <a:r>
              <a:rPr lang="en-US" altLang="zh-TW" dirty="0"/>
              <a:t>a consequence, it is possible </a:t>
            </a:r>
            <a:r>
              <a:rPr lang="en-US" altLang="zh-TW" dirty="0" smtClean="0"/>
              <a:t>to parallelize </a:t>
            </a:r>
            <a:r>
              <a:rPr lang="en-US" altLang="zh-TW" dirty="0"/>
              <a:t>the retrieval of the data structure </a:t>
            </a:r>
            <a:r>
              <a:rPr lang="en-US" altLang="zh-TW" dirty="0" smtClean="0"/>
              <a:t>corresponding to </a:t>
            </a:r>
            <a:r>
              <a:rPr lang="en-US" altLang="zh-TW" dirty="0"/>
              <a:t>the next state and the translation of the relative </a:t>
            </a:r>
            <a:r>
              <a:rPr lang="en-US" altLang="zh-TW" dirty="0" smtClean="0"/>
              <a:t>address of </a:t>
            </a:r>
            <a:r>
              <a:rPr lang="en-US" altLang="zh-TW" dirty="0"/>
              <a:t>the corresponding </a:t>
            </a:r>
            <a:r>
              <a:rPr lang="en-US" altLang="zh-TW" dirty="0" smtClean="0"/>
              <a:t>next-state </a:t>
            </a:r>
            <a:r>
              <a:rPr lang="en-US" altLang="zh-TW" dirty="0"/>
              <a:t>in a sort of </a:t>
            </a:r>
            <a:r>
              <a:rPr lang="en-US" altLang="zh-TW" dirty="0" smtClean="0"/>
              <a:t> “speculative“ approach.</a:t>
            </a:r>
          </a:p>
        </p:txBody>
      </p:sp>
    </p:spTree>
    <p:extLst>
      <p:ext uri="{BB962C8B-B14F-4D97-AF65-F5344CB8AC3E}">
        <p14:creationId xmlns:p14="http://schemas.microsoft.com/office/powerpoint/2010/main" val="569892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C-S IN </a:t>
            </a:r>
            <a:r>
              <a:rPr lang="el-GR" altLang="zh-TW" dirty="0"/>
              <a:t>δ</a:t>
            </a:r>
            <a:r>
              <a:rPr lang="en-US" altLang="zh-TW" dirty="0" smtClean="0"/>
              <a:t>FA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r>
                  <a:rPr lang="en-US" altLang="zh-TW" dirty="0" smtClean="0"/>
                  <a:t>As a consequence, when character c is processed, it is possible </a:t>
                </a:r>
                <a:r>
                  <a:rPr lang="en-US" altLang="zh-TW" dirty="0"/>
                  <a:t>to parallelize two memory accesses</a:t>
                </a:r>
                <a:r>
                  <a:rPr lang="en-US" altLang="zh-TW" dirty="0" smtClean="0"/>
                  <a:t>:</a:t>
                </a:r>
                <a:endParaRPr lang="en-US" altLang="zh-TW" dirty="0"/>
              </a:p>
              <a:p>
                <a:pPr lvl="1"/>
                <a:r>
                  <a:rPr lang="en-US" altLang="zh-TW" dirty="0" smtClean="0"/>
                  <a:t>retrieve </a:t>
                </a:r>
                <a:r>
                  <a:rPr lang="en-US" altLang="zh-TW" dirty="0"/>
                  <a:t>the data structure corresponding to state s+1;</a:t>
                </a:r>
              </a:p>
              <a:p>
                <a:pPr lvl="1"/>
                <a:r>
                  <a:rPr lang="en-US" altLang="zh-TW" dirty="0" smtClean="0"/>
                  <a:t>retrieve </a:t>
                </a:r>
                <a:r>
                  <a:rPr lang="en-US" altLang="zh-TW" dirty="0"/>
                  <a:t>the absolute address corresponding to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𝐴</m:t>
                        </m:r>
                      </m:e>
                      <m:sub>
                        <m:r>
                          <a:rPr lang="en-US" altLang="zh-TW" b="0" i="1" smtClean="0">
                            <a:latin typeface="Cambria Math" panose="02040503050406030204" pitchFamily="18" charset="0"/>
                          </a:rPr>
                          <m:t>𝑠</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𝑐</m:t>
                        </m:r>
                      </m:sup>
                    </m:sSubSup>
                  </m:oMath>
                </a14:m>
                <a:r>
                  <a:rPr lang="en-US" altLang="zh-TW" dirty="0" smtClean="0"/>
                  <a:t> in the </a:t>
                </a:r>
                <a:r>
                  <a:rPr lang="en-US" altLang="zh-TW" dirty="0"/>
                  <a:t>local indirection table.</a:t>
                </a: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392" t="-1504" r="-54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28245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Implementation</a:t>
            </a:r>
            <a:endParaRPr lang="zh-TW" altLang="en-US" dirty="0"/>
          </a:p>
        </p:txBody>
      </p:sp>
      <p:sp>
        <p:nvSpPr>
          <p:cNvPr id="3" name="內容版面配置區 2"/>
          <p:cNvSpPr>
            <a:spLocks noGrp="1"/>
          </p:cNvSpPr>
          <p:nvPr>
            <p:ph idx="1"/>
          </p:nvPr>
        </p:nvSpPr>
        <p:spPr/>
        <p:txBody>
          <a:bodyPr/>
          <a:lstStyle/>
          <a:p>
            <a:r>
              <a:rPr lang="en-US" altLang="zh-TW" dirty="0"/>
              <a:t>The implementation of </a:t>
            </a:r>
            <a:r>
              <a:rPr lang="el-GR" altLang="zh-TW" dirty="0" smtClean="0"/>
              <a:t>δ</a:t>
            </a:r>
            <a:r>
              <a:rPr lang="en-US" altLang="zh-TW" dirty="0" smtClean="0"/>
              <a:t>FA </a:t>
            </a:r>
            <a:r>
              <a:rPr lang="en-US" altLang="zh-TW" dirty="0"/>
              <a:t>and C-S should be adapted </a:t>
            </a:r>
            <a:r>
              <a:rPr lang="en-US" altLang="zh-TW" dirty="0" smtClean="0"/>
              <a:t>to the </a:t>
            </a:r>
            <a:r>
              <a:rPr lang="en-US" altLang="zh-TW" dirty="0"/>
              <a:t>particular architecture of the hardware platform. </a:t>
            </a:r>
            <a:r>
              <a:rPr lang="en-US" altLang="zh-TW" dirty="0" smtClean="0"/>
              <a:t>However</a:t>
            </a:r>
            <a:r>
              <a:rPr lang="en-US" altLang="zh-TW" dirty="0"/>
              <a:t>, some general guidelines for an optimal deployment </a:t>
            </a:r>
            <a:r>
              <a:rPr lang="en-US" altLang="zh-TW" dirty="0" smtClean="0"/>
              <a:t>can be </a:t>
            </a:r>
            <a:r>
              <a:rPr lang="en-US" altLang="zh-TW" dirty="0"/>
              <a:t>outlined. </a:t>
            </a:r>
            <a:endParaRPr lang="en-US" altLang="zh-TW" dirty="0" smtClean="0"/>
          </a:p>
          <a:p>
            <a:r>
              <a:rPr lang="en-US" altLang="zh-TW" dirty="0" smtClean="0"/>
              <a:t>In </a:t>
            </a:r>
            <a:r>
              <a:rPr lang="en-US" altLang="zh-TW" dirty="0"/>
              <a:t>the following we will make some general </a:t>
            </a:r>
            <a:r>
              <a:rPr lang="en-US" altLang="zh-TW" dirty="0" smtClean="0"/>
              <a:t>assumptions </a:t>
            </a:r>
            <a:r>
              <a:rPr lang="en-US" altLang="zh-TW" dirty="0"/>
              <a:t>on the system architecture; such assumptions </a:t>
            </a:r>
            <a:r>
              <a:rPr lang="en-US" altLang="zh-TW" dirty="0" smtClean="0"/>
              <a:t>are satisfied </a:t>
            </a:r>
            <a:r>
              <a:rPr lang="en-US" altLang="zh-TW" dirty="0"/>
              <a:t>by many network processing devices (e.g. the </a:t>
            </a:r>
            <a:r>
              <a:rPr lang="en-US" altLang="zh-TW" dirty="0" smtClean="0"/>
              <a:t>Intel IXP </a:t>
            </a:r>
            <a:r>
              <a:rPr lang="en-US" altLang="zh-TW" dirty="0"/>
              <a:t>Network Processors [12]). </a:t>
            </a:r>
            <a:endParaRPr lang="en-US" altLang="zh-TW" dirty="0" smtClean="0"/>
          </a:p>
          <a:p>
            <a:endParaRPr lang="zh-TW" altLang="en-US" dirty="0"/>
          </a:p>
        </p:txBody>
      </p:sp>
    </p:spTree>
    <p:extLst>
      <p:ext uri="{BB962C8B-B14F-4D97-AF65-F5344CB8AC3E}">
        <p14:creationId xmlns:p14="http://schemas.microsoft.com/office/powerpoint/2010/main" val="725324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normAutofit/>
          </a:bodyPr>
          <a:lstStyle/>
          <a:p>
            <a:r>
              <a:rPr lang="en-US" altLang="zh-TW" dirty="0"/>
              <a:t>This paper presents a new representation for </a:t>
            </a:r>
            <a:r>
              <a:rPr lang="en-US" altLang="zh-TW" dirty="0" smtClean="0"/>
              <a:t>deterministic finite automata, called Delta </a:t>
            </a:r>
            <a:r>
              <a:rPr lang="en-US" altLang="zh-TW" dirty="0"/>
              <a:t>Finite Automata (FA), which considerably </a:t>
            </a:r>
            <a:r>
              <a:rPr lang="en-US" altLang="zh-TW" dirty="0" smtClean="0"/>
              <a:t>reduces states </a:t>
            </a:r>
            <a:r>
              <a:rPr lang="en-US" altLang="zh-TW" dirty="0"/>
              <a:t>and transitions and requires a transition per </a:t>
            </a:r>
            <a:r>
              <a:rPr lang="en-US" altLang="zh-TW" dirty="0" smtClean="0"/>
              <a:t>character </a:t>
            </a:r>
            <a:r>
              <a:rPr lang="en-US" altLang="zh-TW" dirty="0"/>
              <a:t>only, thus allowing fast matching. </a:t>
            </a:r>
            <a:endParaRPr lang="en-US" altLang="zh-TW" dirty="0" smtClean="0"/>
          </a:p>
          <a:p>
            <a:r>
              <a:rPr lang="en-US" altLang="zh-TW" dirty="0" smtClean="0"/>
              <a:t>Moreover</a:t>
            </a:r>
            <a:r>
              <a:rPr lang="en-US" altLang="zh-TW" dirty="0"/>
              <a:t>, a </a:t>
            </a:r>
            <a:r>
              <a:rPr lang="en-US" altLang="zh-TW" dirty="0" smtClean="0"/>
              <a:t>new state </a:t>
            </a:r>
            <a:r>
              <a:rPr lang="en-US" altLang="zh-TW" dirty="0"/>
              <a:t>encoding scheme is proposed and the </a:t>
            </a:r>
            <a:r>
              <a:rPr lang="en-US" altLang="zh-TW" dirty="0" smtClean="0"/>
              <a:t>comprehensive algorithm </a:t>
            </a:r>
            <a:r>
              <a:rPr lang="en-US" altLang="zh-TW" dirty="0"/>
              <a:t>is tested for use in the packet </a:t>
            </a:r>
            <a:r>
              <a:rPr lang="en-US" altLang="zh-TW" dirty="0" smtClean="0"/>
              <a:t>classification </a:t>
            </a:r>
            <a:r>
              <a:rPr lang="en-US" altLang="zh-TW" dirty="0"/>
              <a:t>area.</a:t>
            </a:r>
            <a:endParaRPr lang="zh-TW" altLang="en-US" dirty="0"/>
          </a:p>
        </p:txBody>
      </p:sp>
    </p:spTree>
    <p:extLst>
      <p:ext uri="{BB962C8B-B14F-4D97-AF65-F5344CB8AC3E}">
        <p14:creationId xmlns:p14="http://schemas.microsoft.com/office/powerpoint/2010/main" val="1512727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a:t>
            </a:r>
            <a:endParaRPr lang="zh-TW" altLang="en-US" dirty="0"/>
          </a:p>
        </p:txBody>
      </p:sp>
      <p:sp>
        <p:nvSpPr>
          <p:cNvPr id="3" name="內容版面配置區 2"/>
          <p:cNvSpPr>
            <a:spLocks noGrp="1"/>
          </p:cNvSpPr>
          <p:nvPr>
            <p:ph idx="1"/>
          </p:nvPr>
        </p:nvSpPr>
        <p:spPr/>
        <p:txBody>
          <a:bodyPr>
            <a:normAutofit/>
          </a:bodyPr>
          <a:lstStyle/>
          <a:p>
            <a:r>
              <a:rPr lang="en-US" altLang="zh-TW" dirty="0"/>
              <a:t>In particular, we assume our system to be composed by</a:t>
            </a:r>
            <a:r>
              <a:rPr lang="en-US" altLang="zh-TW" dirty="0" smtClean="0"/>
              <a:t>:</a:t>
            </a:r>
          </a:p>
          <a:p>
            <a:pPr lvl="1"/>
            <a:r>
              <a:rPr lang="en-US" altLang="zh-TW" dirty="0"/>
              <a:t>a standard 32 bit processor provided with a fairly </a:t>
            </a:r>
            <a:r>
              <a:rPr lang="en-US" altLang="zh-TW" dirty="0" smtClean="0"/>
              <a:t>small local </a:t>
            </a:r>
            <a:r>
              <a:rPr lang="en-US" altLang="zh-TW" dirty="0"/>
              <a:t>memory (let us suppose a few KBs</a:t>
            </a:r>
            <a:r>
              <a:rPr lang="en-US" altLang="zh-TW" dirty="0" smtClean="0"/>
              <a:t>)</a:t>
            </a:r>
          </a:p>
          <a:p>
            <a:pPr lvl="1"/>
            <a:r>
              <a:rPr lang="en-US" altLang="zh-TW" dirty="0" smtClean="0"/>
              <a:t>an </a:t>
            </a:r>
            <a:r>
              <a:rPr lang="en-US" altLang="zh-TW" dirty="0"/>
              <a:t>on-chip fast access memory block </a:t>
            </a:r>
            <a:r>
              <a:rPr lang="en-US" altLang="zh-TW" dirty="0" smtClean="0"/>
              <a:t>(which we will refer to as scratchpad) with </a:t>
            </a:r>
            <a:r>
              <a:rPr lang="en-US" altLang="zh-TW" dirty="0"/>
              <a:t>higher storage </a:t>
            </a:r>
            <a:r>
              <a:rPr lang="en-US" altLang="zh-TW" dirty="0" smtClean="0"/>
              <a:t>capacity (in </a:t>
            </a:r>
            <a:r>
              <a:rPr lang="en-US" altLang="zh-TW" dirty="0"/>
              <a:t>the order of 100 KB) and with an access time of </a:t>
            </a:r>
            <a:r>
              <a:rPr lang="en-US" altLang="zh-TW" dirty="0" smtClean="0"/>
              <a:t>a few </a:t>
            </a:r>
            <a:r>
              <a:rPr lang="en-US" altLang="zh-TW" dirty="0"/>
              <a:t>dozens of clock cycles;</a:t>
            </a:r>
          </a:p>
          <a:p>
            <a:pPr lvl="1"/>
            <a:r>
              <a:rPr lang="en-US" altLang="zh-TW" dirty="0" smtClean="0"/>
              <a:t>an off-chip </a:t>
            </a:r>
            <a:r>
              <a:rPr lang="en-US" altLang="zh-TW" dirty="0"/>
              <a:t>large memory bank (which we will refer </a:t>
            </a:r>
            <a:r>
              <a:rPr lang="en-US" altLang="zh-TW" dirty="0" smtClean="0"/>
              <a:t>to as </a:t>
            </a:r>
            <a:r>
              <a:rPr lang="en-US" altLang="zh-TW" dirty="0"/>
              <a:t>external memory) with a storage capacity of </a:t>
            </a:r>
            <a:r>
              <a:rPr lang="en-US" altLang="zh-TW" dirty="0" smtClean="0"/>
              <a:t>dozens of </a:t>
            </a:r>
            <a:r>
              <a:rPr lang="en-US" altLang="zh-TW" dirty="0"/>
              <a:t>MBs and with an access time in the order of </a:t>
            </a:r>
            <a:r>
              <a:rPr lang="en-US" altLang="zh-TW" dirty="0" smtClean="0"/>
              <a:t>hundreds </a:t>
            </a:r>
            <a:r>
              <a:rPr lang="en-US" altLang="zh-TW" dirty="0"/>
              <a:t>of clock cycles.</a:t>
            </a:r>
            <a:endParaRPr lang="zh-TW" altLang="en-US" dirty="0"/>
          </a:p>
        </p:txBody>
      </p:sp>
    </p:spTree>
    <p:extLst>
      <p:ext uri="{BB962C8B-B14F-4D97-AF65-F5344CB8AC3E}">
        <p14:creationId xmlns:p14="http://schemas.microsoft.com/office/powerpoint/2010/main" val="1543509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a:t>
            </a:r>
            <a:endParaRPr lang="zh-TW" altLang="en-US" dirty="0"/>
          </a:p>
        </p:txBody>
      </p:sp>
      <p:sp>
        <p:nvSpPr>
          <p:cNvPr id="3" name="內容版面配置區 2"/>
          <p:cNvSpPr>
            <a:spLocks noGrp="1"/>
          </p:cNvSpPr>
          <p:nvPr>
            <p:ph idx="1"/>
          </p:nvPr>
        </p:nvSpPr>
        <p:spPr/>
        <p:txBody>
          <a:bodyPr>
            <a:normAutofit/>
          </a:bodyPr>
          <a:lstStyle/>
          <a:p>
            <a:r>
              <a:rPr lang="en-US" altLang="zh-TW" dirty="0"/>
              <a:t>We consider both </a:t>
            </a:r>
            <a:r>
              <a:rPr lang="el-GR" altLang="zh-TW" dirty="0" smtClean="0"/>
              <a:t>δ</a:t>
            </a:r>
            <a:r>
              <a:rPr lang="en-US" altLang="zh-TW" dirty="0" smtClean="0"/>
              <a:t>FA </a:t>
            </a:r>
            <a:r>
              <a:rPr lang="en-US" altLang="zh-TW" dirty="0"/>
              <a:t>and Char-State compression </a:t>
            </a:r>
            <a:r>
              <a:rPr lang="en-US" altLang="zh-TW" dirty="0" smtClean="0"/>
              <a:t>algorithms</a:t>
            </a:r>
            <a:r>
              <a:rPr lang="en-US" altLang="zh-TW" dirty="0"/>
              <a:t>. As for the former, two main kinds of data </a:t>
            </a:r>
            <a:r>
              <a:rPr lang="en-US" altLang="zh-TW" dirty="0" smtClean="0"/>
              <a:t>structures </a:t>
            </a:r>
            <a:r>
              <a:rPr lang="en-US" altLang="zh-TW" dirty="0"/>
              <a:t>are needed: a unique local transition set and a set </a:t>
            </a:r>
            <a:r>
              <a:rPr lang="en-US" altLang="zh-TW" dirty="0" smtClean="0"/>
              <a:t>of data </a:t>
            </a:r>
            <a:r>
              <a:rPr lang="en-US" altLang="zh-TW" dirty="0"/>
              <a:t>structures representing each </a:t>
            </a:r>
            <a:r>
              <a:rPr lang="en-US" altLang="zh-TW" dirty="0" smtClean="0"/>
              <a:t>state. </a:t>
            </a:r>
          </a:p>
          <a:p>
            <a:r>
              <a:rPr lang="en-US" altLang="zh-TW" dirty="0" smtClean="0"/>
              <a:t>The </a:t>
            </a:r>
            <a:r>
              <a:rPr lang="en-US" altLang="zh-TW" dirty="0"/>
              <a:t>local transition set is an array of 256 </a:t>
            </a:r>
            <a:r>
              <a:rPr lang="en-US" altLang="zh-TW" dirty="0" smtClean="0"/>
              <a:t>pointers(one </a:t>
            </a:r>
            <a:r>
              <a:rPr lang="en-US" altLang="zh-TW" dirty="0"/>
              <a:t>per character) which refer to the external memory </a:t>
            </a:r>
            <a:r>
              <a:rPr lang="en-US" altLang="zh-TW" dirty="0" smtClean="0"/>
              <a:t>location </a:t>
            </a:r>
            <a:r>
              <a:rPr lang="en-US" altLang="zh-TW" dirty="0"/>
              <a:t>of the data structure associated with the next state </a:t>
            </a:r>
            <a:r>
              <a:rPr lang="en-US" altLang="zh-TW" dirty="0" smtClean="0"/>
              <a:t>for that </a:t>
            </a:r>
            <a:r>
              <a:rPr lang="en-US" altLang="zh-TW" dirty="0"/>
              <a:t>input </a:t>
            </a:r>
            <a:r>
              <a:rPr lang="en-US" altLang="zh-TW" dirty="0" smtClean="0"/>
              <a:t>char.</a:t>
            </a:r>
          </a:p>
        </p:txBody>
      </p:sp>
    </p:spTree>
    <p:extLst>
      <p:ext uri="{BB962C8B-B14F-4D97-AF65-F5344CB8AC3E}">
        <p14:creationId xmlns:p14="http://schemas.microsoft.com/office/powerpoint/2010/main" val="121583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a:t>
            </a:r>
            <a:endParaRPr lang="zh-TW" altLang="en-US" dirty="0"/>
          </a:p>
        </p:txBody>
      </p:sp>
      <p:sp>
        <p:nvSpPr>
          <p:cNvPr id="3" name="內容版面配置區 2"/>
          <p:cNvSpPr>
            <a:spLocks noGrp="1"/>
          </p:cNvSpPr>
          <p:nvPr>
            <p:ph idx="1"/>
          </p:nvPr>
        </p:nvSpPr>
        <p:spPr/>
        <p:txBody>
          <a:bodyPr>
            <a:normAutofit/>
          </a:bodyPr>
          <a:lstStyle/>
          <a:p>
            <a:r>
              <a:rPr lang="en-US" altLang="zh-TW" dirty="0"/>
              <a:t>A </a:t>
            </a:r>
            <a:r>
              <a:rPr lang="el-GR" altLang="zh-TW" dirty="0"/>
              <a:t>δ</a:t>
            </a:r>
            <a:r>
              <a:rPr lang="en-US" altLang="zh-TW" dirty="0"/>
              <a:t>FA state is, stored as a variable-length structure. In its most general form, it is composed by a 256 bit-long bitmap (specifying which valid transition are already stored in the local transition set and which ones are instead stored within the state) and a list of the pointers for the </a:t>
            </a:r>
            <a:r>
              <a:rPr lang="en-US" altLang="zh-TW" dirty="0" smtClean="0"/>
              <a:t>specified transitions.</a:t>
            </a:r>
            <a:endParaRPr lang="zh-TW" altLang="en-US" dirty="0"/>
          </a:p>
        </p:txBody>
      </p:sp>
    </p:spTree>
    <p:extLst>
      <p:ext uri="{BB962C8B-B14F-4D97-AF65-F5344CB8AC3E}">
        <p14:creationId xmlns:p14="http://schemas.microsoft.com/office/powerpoint/2010/main" val="3351578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Implementation</a:t>
            </a:r>
            <a:endParaRPr lang="zh-TW" altLang="en-US" dirty="0"/>
          </a:p>
        </p:txBody>
      </p:sp>
      <p:sp>
        <p:nvSpPr>
          <p:cNvPr id="3" name="內容版面配置區 2"/>
          <p:cNvSpPr>
            <a:spLocks noGrp="1"/>
          </p:cNvSpPr>
          <p:nvPr>
            <p:ph idx="1"/>
          </p:nvPr>
        </p:nvSpPr>
        <p:spPr/>
        <p:txBody>
          <a:bodyPr/>
          <a:lstStyle/>
          <a:p>
            <a:r>
              <a:rPr lang="en-US" altLang="zh-TW" dirty="0"/>
              <a:t>If the number of specified transitions within a state is small enough, the use of a fixed size bitmap is not optimal: </a:t>
            </a:r>
            <a:endParaRPr lang="en-US" altLang="zh-TW" dirty="0" smtClean="0"/>
          </a:p>
          <a:p>
            <a:r>
              <a:rPr lang="en-US" altLang="zh-TW" dirty="0" smtClean="0"/>
              <a:t>in </a:t>
            </a:r>
            <a:r>
              <a:rPr lang="en-US" altLang="zh-TW" dirty="0"/>
              <a:t>these cases, it is possible to use a more compact structure, composed by a plain list of character-pointer couples. </a:t>
            </a:r>
            <a:endParaRPr lang="en-US" altLang="zh-TW" dirty="0" smtClean="0"/>
          </a:p>
          <a:p>
            <a:r>
              <a:rPr lang="en-US" altLang="zh-TW" dirty="0" smtClean="0"/>
              <a:t>Note </a:t>
            </a:r>
            <a:r>
              <a:rPr lang="en-US" altLang="zh-TW" dirty="0"/>
              <a:t>that this solution allows for memory saving when less than 32 transitions have to be updated in the local table.</a:t>
            </a:r>
            <a:endParaRPr lang="zh-TW" altLang="en-US" dirty="0"/>
          </a:p>
          <a:p>
            <a:endParaRPr lang="zh-TW" altLang="en-US" dirty="0"/>
          </a:p>
        </p:txBody>
      </p:sp>
    </p:spTree>
    <p:extLst>
      <p:ext uri="{BB962C8B-B14F-4D97-AF65-F5344CB8AC3E}">
        <p14:creationId xmlns:p14="http://schemas.microsoft.com/office/powerpoint/2010/main" val="3021049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We show </a:t>
            </a:r>
            <a:r>
              <a:rPr lang="en-US" altLang="zh-TW" dirty="0"/>
              <a:t>a performance comparison among </a:t>
            </a:r>
            <a:r>
              <a:rPr lang="en-US" altLang="zh-TW" dirty="0" smtClean="0"/>
              <a:t>our algorithm </a:t>
            </a:r>
            <a:r>
              <a:rPr lang="en-US" altLang="zh-TW" dirty="0"/>
              <a:t>and the original DFA, D2FA and BEC-CRO. </a:t>
            </a:r>
            <a:r>
              <a:rPr lang="en-US" altLang="zh-TW" dirty="0" smtClean="0"/>
              <a:t>The experimental </a:t>
            </a:r>
            <a:r>
              <a:rPr lang="en-US" altLang="zh-TW" dirty="0"/>
              <a:t>evaluation has been performed on some </a:t>
            </a:r>
            <a:r>
              <a:rPr lang="en-US" altLang="zh-TW" dirty="0" smtClean="0"/>
              <a:t>data sets </a:t>
            </a:r>
            <a:r>
              <a:rPr lang="en-US" altLang="zh-TW" dirty="0"/>
              <a:t>of the Snort and Bro intrusion detection systems </a:t>
            </a:r>
            <a:r>
              <a:rPr lang="en-US" altLang="zh-TW" dirty="0" smtClean="0"/>
              <a:t>and Cisco </a:t>
            </a:r>
            <a:r>
              <a:rPr lang="en-US" altLang="zh-TW" dirty="0"/>
              <a:t>security appliances [26</a:t>
            </a:r>
            <a:r>
              <a:rPr lang="en-US" altLang="zh-TW" dirty="0" smtClean="0"/>
              <a:t>].</a:t>
            </a:r>
          </a:p>
          <a:p>
            <a:r>
              <a:rPr lang="en-US" altLang="zh-TW" dirty="0"/>
              <a:t>In details, such data </a:t>
            </a:r>
            <a:r>
              <a:rPr lang="en-US" altLang="zh-TW" dirty="0" smtClean="0"/>
              <a:t>sets, presenting </a:t>
            </a:r>
            <a:r>
              <a:rPr lang="en-US" altLang="zh-TW" dirty="0"/>
              <a:t>up to hundreds of regular expressions, have </a:t>
            </a:r>
            <a:r>
              <a:rPr lang="en-US" altLang="zh-TW" dirty="0" smtClean="0"/>
              <a:t>been randomly </a:t>
            </a:r>
            <a:r>
              <a:rPr lang="en-US" altLang="zh-TW" dirty="0"/>
              <a:t>reduced in order to obtain a reasonable amount </a:t>
            </a:r>
            <a:r>
              <a:rPr lang="en-US" altLang="zh-TW" dirty="0" smtClean="0"/>
              <a:t>of memory </a:t>
            </a:r>
            <a:r>
              <a:rPr lang="en-US" altLang="zh-TW" dirty="0"/>
              <a:t>for DFAs and to observe </a:t>
            </a:r>
            <a:r>
              <a:rPr lang="en-US" altLang="zh-TW" dirty="0" smtClean="0"/>
              <a:t>different </a:t>
            </a:r>
            <a:r>
              <a:rPr lang="en-US" altLang="zh-TW" dirty="0"/>
              <a:t>statistical </a:t>
            </a:r>
            <a:r>
              <a:rPr lang="en-US" altLang="zh-TW" dirty="0" smtClean="0"/>
              <a:t>properties.</a:t>
            </a:r>
            <a:endParaRPr lang="zh-TW" altLang="en-US" dirty="0"/>
          </a:p>
        </p:txBody>
      </p:sp>
    </p:spTree>
    <p:extLst>
      <p:ext uri="{BB962C8B-B14F-4D97-AF65-F5344CB8AC3E}">
        <p14:creationId xmlns:p14="http://schemas.microsoft.com/office/powerpoint/2010/main" val="2361029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pic>
        <p:nvPicPr>
          <p:cNvPr id="5" name="圖片 4"/>
          <p:cNvPicPr>
            <a:picLocks noChangeAspect="1"/>
          </p:cNvPicPr>
          <p:nvPr/>
        </p:nvPicPr>
        <p:blipFill>
          <a:blip r:embed="rId3"/>
          <a:stretch>
            <a:fillRect/>
          </a:stretch>
        </p:blipFill>
        <p:spPr>
          <a:xfrm>
            <a:off x="259080" y="3566160"/>
            <a:ext cx="8365518" cy="1958340"/>
          </a:xfrm>
          <a:prstGeom prst="rect">
            <a:avLst/>
          </a:prstGeom>
        </p:spPr>
      </p:pic>
      <p:sp>
        <p:nvSpPr>
          <p:cNvPr id="4" name="矩形 3"/>
          <p:cNvSpPr/>
          <p:nvPr/>
        </p:nvSpPr>
        <p:spPr>
          <a:xfrm>
            <a:off x="595422" y="5737967"/>
            <a:ext cx="7540077" cy="923330"/>
          </a:xfrm>
          <a:prstGeom prst="rect">
            <a:avLst/>
          </a:prstGeom>
        </p:spPr>
        <p:txBody>
          <a:bodyPr wrap="square">
            <a:spAutoFit/>
          </a:bodyPr>
          <a:lstStyle/>
          <a:p>
            <a:r>
              <a:rPr lang="en-US" altLang="zh-TW" dirty="0"/>
              <a:t>The compression in tab.3.a is simply expressed as the ratio between the number of deleted transitions and the original ones</a:t>
            </a:r>
            <a:endParaRPr lang="zh-TW" altLang="en-US" dirty="0"/>
          </a:p>
        </p:txBody>
      </p:sp>
      <p:sp>
        <p:nvSpPr>
          <p:cNvPr id="7" name="內容版面配置區 6"/>
          <p:cNvSpPr>
            <a:spLocks noGrp="1"/>
          </p:cNvSpPr>
          <p:nvPr>
            <p:ph idx="1"/>
          </p:nvPr>
        </p:nvSpPr>
        <p:spPr/>
        <p:txBody>
          <a:bodyPr/>
          <a:lstStyle/>
          <a:p>
            <a:endParaRPr lang="zh-TW" altLang="en-US"/>
          </a:p>
        </p:txBody>
      </p:sp>
      <p:pic>
        <p:nvPicPr>
          <p:cNvPr id="8" name="圖片 7"/>
          <p:cNvPicPr>
            <a:picLocks noChangeAspect="1"/>
          </p:cNvPicPr>
          <p:nvPr/>
        </p:nvPicPr>
        <p:blipFill>
          <a:blip r:embed="rId4"/>
          <a:stretch>
            <a:fillRect/>
          </a:stretch>
        </p:blipFill>
        <p:spPr>
          <a:xfrm>
            <a:off x="1452562" y="2043418"/>
            <a:ext cx="6238875" cy="1466850"/>
          </a:xfrm>
          <a:prstGeom prst="rect">
            <a:avLst/>
          </a:prstGeom>
        </p:spPr>
      </p:pic>
    </p:spTree>
    <p:extLst>
      <p:ext uri="{BB962C8B-B14F-4D97-AF65-F5344CB8AC3E}">
        <p14:creationId xmlns:p14="http://schemas.microsoft.com/office/powerpoint/2010/main" val="2007469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sp>
        <p:nvSpPr>
          <p:cNvPr id="3" name="內容版面配置區 2"/>
          <p:cNvSpPr>
            <a:spLocks noGrp="1"/>
          </p:cNvSpPr>
          <p:nvPr>
            <p:ph idx="1"/>
          </p:nvPr>
        </p:nvSpPr>
        <p:spPr/>
        <p:txBody>
          <a:bodyPr>
            <a:normAutofit/>
          </a:bodyPr>
          <a:lstStyle/>
          <a:p>
            <a:r>
              <a:rPr lang="en-US" altLang="zh-TW" dirty="0" smtClean="0"/>
              <a:t>while </a:t>
            </a:r>
            <a:r>
              <a:rPr lang="en-US" altLang="zh-TW" dirty="0"/>
              <a:t>in tab.3.b it is expressed </a:t>
            </a:r>
            <a:r>
              <a:rPr lang="en-US" altLang="zh-TW" dirty="0" smtClean="0"/>
              <a:t>considering </a:t>
            </a:r>
            <a:r>
              <a:rPr lang="en-US" altLang="zh-TW" dirty="0"/>
              <a:t>the overall memory saving, therefore taking into </a:t>
            </a:r>
            <a:r>
              <a:rPr lang="en-US" altLang="zh-TW" dirty="0" smtClean="0"/>
              <a:t>account the different </a:t>
            </a:r>
            <a:r>
              <a:rPr lang="en-US" altLang="zh-TW" dirty="0"/>
              <a:t>state sizes and the additional structures as well</a:t>
            </a:r>
            <a:r>
              <a:rPr lang="en-US" altLang="zh-TW" dirty="0" smtClean="0"/>
              <a:t>.</a:t>
            </a:r>
          </a:p>
        </p:txBody>
      </p:sp>
      <p:pic>
        <p:nvPicPr>
          <p:cNvPr id="5" name="圖片 4"/>
          <p:cNvPicPr>
            <a:picLocks noChangeAspect="1"/>
          </p:cNvPicPr>
          <p:nvPr/>
        </p:nvPicPr>
        <p:blipFill>
          <a:blip r:embed="rId2"/>
          <a:stretch>
            <a:fillRect/>
          </a:stretch>
        </p:blipFill>
        <p:spPr>
          <a:xfrm>
            <a:off x="400367" y="3799840"/>
            <a:ext cx="7934336" cy="1959229"/>
          </a:xfrm>
          <a:prstGeom prst="rect">
            <a:avLst/>
          </a:prstGeom>
        </p:spPr>
      </p:pic>
    </p:spTree>
    <p:extLst>
      <p:ext uri="{BB962C8B-B14F-4D97-AF65-F5344CB8AC3E}">
        <p14:creationId xmlns:p14="http://schemas.microsoft.com/office/powerpoint/2010/main" val="2032517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RESULTS</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4118724" y="2526345"/>
            <a:ext cx="4619625" cy="3248025"/>
          </a:xfrm>
          <a:prstGeom prst="rect">
            <a:avLst/>
          </a:prstGeom>
        </p:spPr>
      </p:pic>
      <p:pic>
        <p:nvPicPr>
          <p:cNvPr id="4" name="圖片 3"/>
          <p:cNvPicPr>
            <a:picLocks noChangeAspect="1"/>
          </p:cNvPicPr>
          <p:nvPr/>
        </p:nvPicPr>
        <p:blipFill>
          <a:blip r:embed="rId3"/>
          <a:stretch>
            <a:fillRect/>
          </a:stretch>
        </p:blipFill>
        <p:spPr>
          <a:xfrm>
            <a:off x="136004" y="2721170"/>
            <a:ext cx="3982720" cy="2858373"/>
          </a:xfrm>
          <a:prstGeom prst="rect">
            <a:avLst/>
          </a:prstGeom>
        </p:spPr>
      </p:pic>
    </p:spTree>
    <p:extLst>
      <p:ext uri="{BB962C8B-B14F-4D97-AF65-F5344CB8AC3E}">
        <p14:creationId xmlns:p14="http://schemas.microsoft.com/office/powerpoint/2010/main" val="241202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PACKET CLASSIFICATION WITH </a:t>
            </a:r>
            <a:r>
              <a:rPr lang="el-GR" altLang="zh-TW" dirty="0" smtClean="0"/>
              <a:t>δ</a:t>
            </a:r>
            <a:r>
              <a:rPr lang="en-US" altLang="zh-TW" dirty="0" smtClean="0"/>
              <a:t>FA</a:t>
            </a:r>
            <a:endParaRPr lang="zh-TW" altLang="en-US" dirty="0"/>
          </a:p>
        </p:txBody>
      </p:sp>
      <p:sp>
        <p:nvSpPr>
          <p:cNvPr id="3" name="內容版面配置區 2"/>
          <p:cNvSpPr>
            <a:spLocks noGrp="1"/>
          </p:cNvSpPr>
          <p:nvPr>
            <p:ph idx="1"/>
          </p:nvPr>
        </p:nvSpPr>
        <p:spPr/>
        <p:txBody>
          <a:bodyPr>
            <a:normAutofit/>
          </a:bodyPr>
          <a:lstStyle/>
          <a:p>
            <a:r>
              <a:rPr lang="en-US" altLang="zh-TW" dirty="0"/>
              <a:t>Our proposal is to </a:t>
            </a:r>
            <a:r>
              <a:rPr lang="en-US" altLang="zh-TW" dirty="0" smtClean="0"/>
              <a:t>use</a:t>
            </a:r>
            <a:r>
              <a:rPr lang="el-GR" altLang="zh-TW" dirty="0"/>
              <a:t> </a:t>
            </a:r>
            <a:r>
              <a:rPr lang="el-GR" altLang="zh-TW" dirty="0" smtClean="0"/>
              <a:t>δ</a:t>
            </a:r>
            <a:r>
              <a:rPr lang="en-US" altLang="zh-TW" dirty="0" smtClean="0"/>
              <a:t>FA </a:t>
            </a:r>
            <a:r>
              <a:rPr lang="en-US" altLang="zh-TW" dirty="0"/>
              <a:t>to represent </a:t>
            </a:r>
            <a:r>
              <a:rPr lang="en-US" altLang="zh-TW" dirty="0" smtClean="0"/>
              <a:t>classification rule sets</a:t>
            </a:r>
            <a:r>
              <a:rPr lang="en-US" altLang="zh-TW" dirty="0"/>
              <a:t>. While such rules generally specify single bits of </a:t>
            </a:r>
            <a:r>
              <a:rPr lang="en-US" altLang="zh-TW" dirty="0" smtClean="0"/>
              <a:t>the header</a:t>
            </a:r>
            <a:r>
              <a:rPr lang="en-US" altLang="zh-TW" dirty="0"/>
              <a:t>, we need byte-wise rules to </a:t>
            </a:r>
            <a:r>
              <a:rPr lang="en-US" altLang="zh-TW" dirty="0" smtClean="0"/>
              <a:t>define </a:t>
            </a:r>
            <a:r>
              <a:rPr lang="en-US" altLang="zh-TW" dirty="0"/>
              <a:t>regular </a:t>
            </a:r>
            <a:r>
              <a:rPr lang="en-US" altLang="zh-TW" dirty="0" smtClean="0"/>
              <a:t>expression; therefore </a:t>
            </a:r>
            <a:r>
              <a:rPr lang="en-US" altLang="zh-TW" dirty="0"/>
              <a:t>rules are </a:t>
            </a:r>
            <a:r>
              <a:rPr lang="en-US" altLang="zh-TW" dirty="0" smtClean="0"/>
              <a:t>“exploded</a:t>
            </a:r>
            <a:r>
              <a:rPr lang="en-US" altLang="zh-TW" dirty="0"/>
              <a:t>" to 8-bits boundaries. </a:t>
            </a:r>
            <a:endParaRPr lang="en-US" altLang="zh-TW" dirty="0" smtClean="0"/>
          </a:p>
          <a:p>
            <a:r>
              <a:rPr lang="en-US" altLang="zh-TW" dirty="0" smtClean="0"/>
              <a:t>Each rule </a:t>
            </a:r>
            <a:r>
              <a:rPr lang="en-US" altLang="zh-TW" dirty="0"/>
              <a:t>(</a:t>
            </a:r>
            <a:r>
              <a:rPr lang="en-US" altLang="zh-TW" dirty="0" err="1"/>
              <a:t>dened</a:t>
            </a:r>
            <a:r>
              <a:rPr lang="en-US" altLang="zh-TW" dirty="0"/>
              <a:t> by the usual 5-tuple </a:t>
            </a:r>
            <a:r>
              <a:rPr lang="en-US" altLang="zh-TW" dirty="0" err="1"/>
              <a:t>SrcIP</a:t>
            </a:r>
            <a:r>
              <a:rPr lang="en-US" altLang="zh-TW" dirty="0"/>
              <a:t>, </a:t>
            </a:r>
            <a:r>
              <a:rPr lang="en-US" altLang="zh-TW" dirty="0" err="1"/>
              <a:t>DestIP</a:t>
            </a:r>
            <a:r>
              <a:rPr lang="en-US" altLang="zh-TW" dirty="0"/>
              <a:t>, </a:t>
            </a:r>
            <a:r>
              <a:rPr lang="en-US" altLang="zh-TW" dirty="0" err="1" smtClean="0"/>
              <a:t>SrcPort</a:t>
            </a:r>
            <a:r>
              <a:rPr lang="en-US" altLang="zh-TW" dirty="0" smtClean="0"/>
              <a:t>, </a:t>
            </a:r>
            <a:r>
              <a:rPr lang="en-US" altLang="zh-TW" dirty="0" err="1" smtClean="0"/>
              <a:t>DestPort</a:t>
            </a:r>
            <a:r>
              <a:rPr lang="en-US" altLang="zh-TW" dirty="0"/>
              <a:t>, and </a:t>
            </a:r>
            <a:r>
              <a:rPr lang="en-US" altLang="zh-TW" dirty="0" smtClean="0"/>
              <a:t>L4 Protocol</a:t>
            </a:r>
            <a:r>
              <a:rPr lang="en-US" altLang="zh-TW" dirty="0"/>
              <a:t>) has then to be translated </a:t>
            </a:r>
            <a:r>
              <a:rPr lang="en-US" altLang="zh-TW" dirty="0" smtClean="0"/>
              <a:t>into a </a:t>
            </a:r>
            <a:r>
              <a:rPr lang="en-US" altLang="zh-TW" dirty="0"/>
              <a:t>regular expression and an equivalent DFA has to be built.</a:t>
            </a:r>
          </a:p>
          <a:p>
            <a:r>
              <a:rPr lang="en-US" altLang="zh-TW" dirty="0"/>
              <a:t>Each byte belonging to header </a:t>
            </a:r>
            <a:r>
              <a:rPr lang="en-US" altLang="zh-TW" dirty="0" smtClean="0"/>
              <a:t>fields </a:t>
            </a:r>
            <a:r>
              <a:rPr lang="en-US" altLang="zh-TW" dirty="0"/>
              <a:t>composing the </a:t>
            </a:r>
            <a:r>
              <a:rPr lang="en-US" altLang="zh-TW" dirty="0" smtClean="0"/>
              <a:t>5-tuples is </a:t>
            </a:r>
            <a:r>
              <a:rPr lang="en-US" altLang="zh-TW" dirty="0"/>
              <a:t>taken in the DFA as a character.</a:t>
            </a:r>
            <a:endParaRPr lang="zh-TW" altLang="en-US" dirty="0"/>
          </a:p>
        </p:txBody>
      </p:sp>
    </p:spTree>
    <p:extLst>
      <p:ext uri="{BB962C8B-B14F-4D97-AF65-F5344CB8AC3E}">
        <p14:creationId xmlns:p14="http://schemas.microsoft.com/office/powerpoint/2010/main" val="37747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PACKET CLASSIFICATION WITH </a:t>
            </a:r>
            <a:r>
              <a:rPr lang="el-GR" altLang="zh-TW" dirty="0"/>
              <a:t>δ</a:t>
            </a:r>
            <a:r>
              <a:rPr lang="en-US" altLang="zh-TW" dirty="0"/>
              <a:t>FA</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704249" y="2316480"/>
            <a:ext cx="5735501" cy="3323590"/>
          </a:xfrm>
          <a:prstGeom prst="rect">
            <a:avLst/>
          </a:prstGeom>
        </p:spPr>
      </p:pic>
    </p:spTree>
    <p:extLst>
      <p:ext uri="{BB962C8B-B14F-4D97-AF65-F5344CB8AC3E}">
        <p14:creationId xmlns:p14="http://schemas.microsoft.com/office/powerpoint/2010/main" val="1213869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
            </a:r>
            <a:r>
              <a:rPr lang="en-US" altLang="zh-TW" baseline="30000" dirty="0" smtClean="0"/>
              <a:t>2</a:t>
            </a:r>
            <a:r>
              <a:rPr lang="en-US" altLang="zh-TW" dirty="0" smtClean="0"/>
              <a:t>FA</a:t>
            </a:r>
            <a:endParaRPr lang="zh-TW" altLang="en-US" dirty="0"/>
          </a:p>
        </p:txBody>
      </p:sp>
      <p:sp>
        <p:nvSpPr>
          <p:cNvPr id="3" name="內容版面配置區 2"/>
          <p:cNvSpPr>
            <a:spLocks noGrp="1"/>
          </p:cNvSpPr>
          <p:nvPr>
            <p:ph idx="1"/>
          </p:nvPr>
        </p:nvSpPr>
        <p:spPr/>
        <p:txBody>
          <a:bodyPr/>
          <a:lstStyle/>
          <a:p>
            <a:r>
              <a:rPr lang="en-US" altLang="zh-TW" dirty="0" smtClean="0"/>
              <a:t>To clarify the rationale behind </a:t>
            </a:r>
            <a:r>
              <a:rPr lang="el-GR" altLang="zh-TW" dirty="0" smtClean="0">
                <a:latin typeface="Times New Roman" panose="02020603050405020304" pitchFamily="18" charset="0"/>
                <a:cs typeface="Times New Roman" panose="02020603050405020304" pitchFamily="18" charset="0"/>
              </a:rPr>
              <a:t>δ</a:t>
            </a:r>
            <a:r>
              <a:rPr lang="en-US" altLang="zh-TW" dirty="0" smtClean="0"/>
              <a:t>FA </a:t>
            </a:r>
            <a:r>
              <a:rPr lang="en-US" altLang="zh-TW" dirty="0"/>
              <a:t>and the </a:t>
            </a:r>
            <a:r>
              <a:rPr lang="en-US" altLang="zh-TW" dirty="0" smtClean="0"/>
              <a:t>differences </a:t>
            </a:r>
            <a:r>
              <a:rPr lang="en-US" altLang="zh-TW" dirty="0"/>
              <a:t>with D</a:t>
            </a:r>
            <a:r>
              <a:rPr lang="en-US" altLang="zh-TW" baseline="30000" dirty="0"/>
              <a:t>2</a:t>
            </a:r>
            <a:r>
              <a:rPr lang="en-US" altLang="zh-TW" dirty="0"/>
              <a:t>FA, we </a:t>
            </a:r>
            <a:r>
              <a:rPr lang="en-US" altLang="zh-TW" dirty="0" smtClean="0"/>
              <a:t>analyze the </a:t>
            </a:r>
            <a:r>
              <a:rPr lang="en-US" altLang="zh-TW" dirty="0"/>
              <a:t>same example brought by Kumar et al. in [14</a:t>
            </a:r>
            <a:r>
              <a:rPr lang="en-US" altLang="zh-TW" dirty="0" smtClean="0"/>
              <a:t>]:</a:t>
            </a:r>
          </a:p>
          <a:p>
            <a:endParaRPr lang="zh-TW" altLang="en-US" dirty="0"/>
          </a:p>
        </p:txBody>
      </p:sp>
      <p:pic>
        <p:nvPicPr>
          <p:cNvPr id="4" name="圖片 3"/>
          <p:cNvPicPr>
            <a:picLocks noChangeAspect="1"/>
          </p:cNvPicPr>
          <p:nvPr/>
        </p:nvPicPr>
        <p:blipFill>
          <a:blip r:embed="rId2"/>
          <a:stretch>
            <a:fillRect/>
          </a:stretch>
        </p:blipFill>
        <p:spPr>
          <a:xfrm>
            <a:off x="1244533" y="3180080"/>
            <a:ext cx="6654934" cy="3019552"/>
          </a:xfrm>
          <a:prstGeom prst="rect">
            <a:avLst/>
          </a:prstGeom>
        </p:spPr>
      </p:pic>
    </p:spTree>
    <p:extLst>
      <p:ext uri="{BB962C8B-B14F-4D97-AF65-F5344CB8AC3E}">
        <p14:creationId xmlns:p14="http://schemas.microsoft.com/office/powerpoint/2010/main" val="397949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
            </a:r>
            <a:r>
              <a:rPr lang="en-US" altLang="zh-TW" baseline="30000" dirty="0"/>
              <a:t>2</a:t>
            </a:r>
            <a:r>
              <a:rPr lang="en-US" altLang="zh-TW" dirty="0"/>
              <a:t>FA</a:t>
            </a:r>
            <a:endParaRPr lang="zh-TW" altLang="en-US" dirty="0"/>
          </a:p>
        </p:txBody>
      </p:sp>
      <p:sp>
        <p:nvSpPr>
          <p:cNvPr id="3" name="內容版面配置區 2"/>
          <p:cNvSpPr>
            <a:spLocks noGrp="1"/>
          </p:cNvSpPr>
          <p:nvPr>
            <p:ph idx="1"/>
          </p:nvPr>
        </p:nvSpPr>
        <p:spPr/>
        <p:txBody>
          <a:bodyPr/>
          <a:lstStyle/>
          <a:p>
            <a:r>
              <a:rPr lang="en-US" altLang="zh-TW" dirty="0" smtClean="0"/>
              <a:t>The main idea in D</a:t>
            </a:r>
            <a:r>
              <a:rPr lang="en-US" altLang="zh-TW" baseline="30000" dirty="0" smtClean="0"/>
              <a:t>2</a:t>
            </a:r>
            <a:r>
              <a:rPr lang="en-US" altLang="zh-TW" dirty="0" smtClean="0"/>
              <a:t>FA is to reduce the memory footprint of </a:t>
            </a:r>
            <a:r>
              <a:rPr lang="en-US" altLang="zh-TW" dirty="0"/>
              <a:t>states by storing only a limited number of transitions </a:t>
            </a:r>
            <a:r>
              <a:rPr lang="en-US" altLang="zh-TW" dirty="0" smtClean="0"/>
              <a:t>for each </a:t>
            </a:r>
            <a:r>
              <a:rPr lang="en-US" altLang="zh-TW" dirty="0"/>
              <a:t>state and a default transition to be taken for all </a:t>
            </a:r>
            <a:r>
              <a:rPr lang="en-US" altLang="zh-TW" dirty="0" smtClean="0"/>
              <a:t>input char </a:t>
            </a:r>
            <a:r>
              <a:rPr lang="en-US" altLang="zh-TW" dirty="0"/>
              <a:t>for which a transition is not </a:t>
            </a:r>
            <a:r>
              <a:rPr lang="en-US" altLang="zh-TW" dirty="0" smtClean="0"/>
              <a:t>defined</a:t>
            </a:r>
            <a:r>
              <a:rPr lang="en-US" altLang="zh-TW" dirty="0"/>
              <a:t>.</a:t>
            </a:r>
            <a:endParaRPr lang="zh-TW" altLang="en-US" dirty="0"/>
          </a:p>
        </p:txBody>
      </p:sp>
      <p:pic>
        <p:nvPicPr>
          <p:cNvPr id="4" name="圖片 3"/>
          <p:cNvPicPr>
            <a:picLocks noChangeAspect="1"/>
          </p:cNvPicPr>
          <p:nvPr/>
        </p:nvPicPr>
        <p:blipFill>
          <a:blip r:embed="rId3"/>
          <a:stretch>
            <a:fillRect/>
          </a:stretch>
        </p:blipFill>
        <p:spPr>
          <a:xfrm>
            <a:off x="2081212" y="3432810"/>
            <a:ext cx="4981575" cy="2857500"/>
          </a:xfrm>
          <a:prstGeom prst="rect">
            <a:avLst/>
          </a:prstGeom>
        </p:spPr>
      </p:pic>
      <p:cxnSp>
        <p:nvCxnSpPr>
          <p:cNvPr id="6" name="直線單箭頭接點 5"/>
          <p:cNvCxnSpPr/>
          <p:nvPr/>
        </p:nvCxnSpPr>
        <p:spPr>
          <a:xfrm flipH="1">
            <a:off x="6482080" y="3921760"/>
            <a:ext cx="436880" cy="650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918960" y="3447796"/>
            <a:ext cx="1970411" cy="369332"/>
          </a:xfrm>
          <a:prstGeom prst="rect">
            <a:avLst/>
          </a:prstGeom>
          <a:noFill/>
        </p:spPr>
        <p:txBody>
          <a:bodyPr wrap="none" rtlCol="0">
            <a:spAutoFit/>
          </a:bodyPr>
          <a:lstStyle/>
          <a:p>
            <a:r>
              <a:rPr lang="en-US" altLang="zh-TW" dirty="0" smtClean="0"/>
              <a:t>default transition</a:t>
            </a:r>
            <a:endParaRPr lang="zh-TW" altLang="en-US" dirty="0"/>
          </a:p>
        </p:txBody>
      </p:sp>
      <p:sp>
        <p:nvSpPr>
          <p:cNvPr id="9" name="文字方塊 8"/>
          <p:cNvSpPr txBox="1"/>
          <p:nvPr/>
        </p:nvSpPr>
        <p:spPr>
          <a:xfrm>
            <a:off x="1493520" y="5476240"/>
            <a:ext cx="1148263" cy="369332"/>
          </a:xfrm>
          <a:prstGeom prst="rect">
            <a:avLst/>
          </a:prstGeom>
          <a:noFill/>
        </p:spPr>
        <p:txBody>
          <a:bodyPr wrap="none" rtlCol="0">
            <a:spAutoFit/>
          </a:bodyPr>
          <a:lstStyle/>
          <a:p>
            <a:r>
              <a:rPr lang="en-US" altLang="zh-TW" dirty="0" smtClean="0"/>
              <a:t>20 edges</a:t>
            </a:r>
            <a:endParaRPr lang="zh-TW" altLang="en-US" dirty="0"/>
          </a:p>
        </p:txBody>
      </p:sp>
      <p:sp>
        <p:nvSpPr>
          <p:cNvPr id="10" name="文字方塊 9"/>
          <p:cNvSpPr txBox="1"/>
          <p:nvPr/>
        </p:nvSpPr>
        <p:spPr>
          <a:xfrm>
            <a:off x="6755902" y="5476240"/>
            <a:ext cx="1023229" cy="369332"/>
          </a:xfrm>
          <a:prstGeom prst="rect">
            <a:avLst/>
          </a:prstGeom>
          <a:noFill/>
        </p:spPr>
        <p:txBody>
          <a:bodyPr wrap="none" rtlCol="0">
            <a:spAutoFit/>
          </a:bodyPr>
          <a:lstStyle/>
          <a:p>
            <a:r>
              <a:rPr lang="en-US" altLang="zh-TW" dirty="0"/>
              <a:t>9</a:t>
            </a:r>
            <a:r>
              <a:rPr lang="en-US" altLang="zh-TW" dirty="0" smtClean="0"/>
              <a:t> edges</a:t>
            </a:r>
            <a:endParaRPr lang="zh-TW" altLang="en-US" dirty="0"/>
          </a:p>
        </p:txBody>
      </p:sp>
    </p:spTree>
    <p:extLst>
      <p:ext uri="{BB962C8B-B14F-4D97-AF65-F5344CB8AC3E}">
        <p14:creationId xmlns:p14="http://schemas.microsoft.com/office/powerpoint/2010/main" val="61951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
            </a:r>
            <a:r>
              <a:rPr lang="en-US" altLang="zh-TW" baseline="30000" dirty="0"/>
              <a:t>2</a:t>
            </a:r>
            <a:r>
              <a:rPr lang="en-US" altLang="zh-TW" dirty="0"/>
              <a:t>FA</a:t>
            </a:r>
            <a:endParaRPr lang="zh-TW" altLang="en-US" dirty="0"/>
          </a:p>
        </p:txBody>
      </p:sp>
      <p:sp>
        <p:nvSpPr>
          <p:cNvPr id="3" name="內容版面配置區 2"/>
          <p:cNvSpPr>
            <a:spLocks noGrp="1"/>
          </p:cNvSpPr>
          <p:nvPr>
            <p:ph idx="1"/>
          </p:nvPr>
        </p:nvSpPr>
        <p:spPr/>
        <p:txBody>
          <a:bodyPr/>
          <a:lstStyle/>
          <a:p>
            <a:r>
              <a:rPr lang="en-US" altLang="zh-TW" dirty="0"/>
              <a:t>When, for </a:t>
            </a:r>
            <a:r>
              <a:rPr lang="en-US" altLang="zh-TW" dirty="0" smtClean="0"/>
              <a:t>example, the </a:t>
            </a:r>
            <a:r>
              <a:rPr lang="en-US" altLang="zh-TW" dirty="0"/>
              <a:t>D</a:t>
            </a:r>
            <a:r>
              <a:rPr lang="en-US" altLang="zh-TW" baseline="30000" dirty="0"/>
              <a:t>2</a:t>
            </a:r>
            <a:r>
              <a:rPr lang="en-US" altLang="zh-TW" dirty="0"/>
              <a:t>FA is in state 3 and the input is d, </a:t>
            </a:r>
            <a:r>
              <a:rPr lang="en-US" altLang="zh-TW" dirty="0" smtClean="0"/>
              <a:t>the default </a:t>
            </a:r>
            <a:r>
              <a:rPr lang="en-US" altLang="zh-TW" dirty="0"/>
              <a:t>transition to state 1 is taken</a:t>
            </a:r>
            <a:r>
              <a:rPr lang="en-US" altLang="zh-TW" dirty="0" smtClean="0"/>
              <a:t>. </a:t>
            </a:r>
            <a:r>
              <a:rPr lang="en-US" altLang="zh-TW" dirty="0"/>
              <a:t>State </a:t>
            </a:r>
            <a:r>
              <a:rPr lang="en-US" altLang="zh-TW" dirty="0" smtClean="0"/>
              <a:t>1 “knows</a:t>
            </a:r>
            <a:r>
              <a:rPr lang="en-US" altLang="zh-TW" dirty="0"/>
              <a:t>" </a:t>
            </a:r>
            <a:r>
              <a:rPr lang="en-US" altLang="zh-TW" dirty="0" smtClean="0"/>
              <a:t>which state </a:t>
            </a:r>
            <a:r>
              <a:rPr lang="en-US" altLang="zh-TW" dirty="0"/>
              <a:t>to go to upon input d, therefore we jump to state 4. </a:t>
            </a:r>
            <a:endParaRPr lang="zh-TW" altLang="en-US" dirty="0"/>
          </a:p>
        </p:txBody>
      </p:sp>
      <p:pic>
        <p:nvPicPr>
          <p:cNvPr id="4" name="圖片 3"/>
          <p:cNvPicPr>
            <a:picLocks noChangeAspect="1"/>
          </p:cNvPicPr>
          <p:nvPr/>
        </p:nvPicPr>
        <p:blipFill>
          <a:blip r:embed="rId2"/>
          <a:stretch>
            <a:fillRect/>
          </a:stretch>
        </p:blipFill>
        <p:spPr>
          <a:xfrm>
            <a:off x="1857692" y="3226484"/>
            <a:ext cx="5183188" cy="2973148"/>
          </a:xfrm>
          <a:prstGeom prst="rect">
            <a:avLst/>
          </a:prstGeom>
        </p:spPr>
      </p:pic>
      <p:pic>
        <p:nvPicPr>
          <p:cNvPr id="5" name="圖片 4"/>
          <p:cNvPicPr>
            <a:picLocks noChangeAspect="1"/>
          </p:cNvPicPr>
          <p:nvPr/>
        </p:nvPicPr>
        <p:blipFill>
          <a:blip r:embed="rId3"/>
          <a:stretch>
            <a:fillRect/>
          </a:stretch>
        </p:blipFill>
        <p:spPr>
          <a:xfrm>
            <a:off x="3714750" y="6280150"/>
            <a:ext cx="1714500" cy="295275"/>
          </a:xfrm>
          <a:prstGeom prst="rect">
            <a:avLst/>
          </a:prstGeom>
        </p:spPr>
      </p:pic>
    </p:spTree>
    <p:extLst>
      <p:ext uri="{BB962C8B-B14F-4D97-AF65-F5344CB8AC3E}">
        <p14:creationId xmlns:p14="http://schemas.microsoft.com/office/powerpoint/2010/main" val="196487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
            </a:r>
            <a:r>
              <a:rPr lang="en-US" altLang="zh-TW" baseline="30000" dirty="0"/>
              <a:t>2</a:t>
            </a:r>
            <a:r>
              <a:rPr lang="en-US" altLang="zh-TW" dirty="0"/>
              <a:t>FA</a:t>
            </a:r>
            <a:endParaRPr lang="zh-TW" altLang="en-US" dirty="0"/>
          </a:p>
        </p:txBody>
      </p:sp>
      <p:sp>
        <p:nvSpPr>
          <p:cNvPr id="3" name="內容版面配置區 2"/>
          <p:cNvSpPr>
            <a:spLocks noGrp="1"/>
          </p:cNvSpPr>
          <p:nvPr>
            <p:ph idx="1"/>
          </p:nvPr>
        </p:nvSpPr>
        <p:spPr/>
        <p:txBody>
          <a:bodyPr/>
          <a:lstStyle/>
          <a:p>
            <a:r>
              <a:rPr lang="en-US" altLang="zh-TW" dirty="0" smtClean="0"/>
              <a:t>However, it </a:t>
            </a:r>
            <a:r>
              <a:rPr lang="en-US" altLang="zh-TW" dirty="0"/>
              <a:t>may happen that also after taking a default </a:t>
            </a:r>
            <a:r>
              <a:rPr lang="en-US" altLang="zh-TW" dirty="0" smtClean="0"/>
              <a:t>transition, the </a:t>
            </a:r>
            <a:r>
              <a:rPr lang="en-US" altLang="zh-TW" dirty="0"/>
              <a:t>destination state for the input char is not </a:t>
            </a:r>
            <a:r>
              <a:rPr lang="en-US" altLang="zh-TW" dirty="0" smtClean="0"/>
              <a:t>specified and another </a:t>
            </a:r>
            <a:r>
              <a:rPr lang="en-US" altLang="zh-TW" dirty="0"/>
              <a:t>default transition must be taken, and so on.</a:t>
            </a:r>
            <a:endParaRPr lang="zh-TW" altLang="en-US" dirty="0"/>
          </a:p>
        </p:txBody>
      </p:sp>
    </p:spTree>
    <p:extLst>
      <p:ext uri="{BB962C8B-B14F-4D97-AF65-F5344CB8AC3E}">
        <p14:creationId xmlns:p14="http://schemas.microsoft.com/office/powerpoint/2010/main" val="320465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delta finite automaton</a:t>
            </a:r>
            <a:endParaRPr lang="zh-TW" altLang="en-US" dirty="0"/>
          </a:p>
        </p:txBody>
      </p:sp>
      <p:sp>
        <p:nvSpPr>
          <p:cNvPr id="3" name="內容版面配置區 2"/>
          <p:cNvSpPr>
            <a:spLocks noGrp="1"/>
          </p:cNvSpPr>
          <p:nvPr>
            <p:ph idx="1"/>
          </p:nvPr>
        </p:nvSpPr>
        <p:spPr/>
        <p:txBody>
          <a:bodyPr/>
          <a:lstStyle/>
          <a:p>
            <a:r>
              <a:rPr lang="en-US" altLang="zh-TW" dirty="0" smtClean="0"/>
              <a:t>We introduce a </a:t>
            </a:r>
            <a:r>
              <a:rPr lang="el-GR" altLang="zh-TW" dirty="0" smtClean="0">
                <a:latin typeface="Times New Roman" panose="02020603050405020304" pitchFamily="18" charset="0"/>
                <a:cs typeface="Times New Roman" panose="02020603050405020304" pitchFamily="18" charset="0"/>
              </a:rPr>
              <a:t>δ</a:t>
            </a:r>
            <a:r>
              <a:rPr lang="en-US" altLang="zh-TW" dirty="0" smtClean="0">
                <a:cs typeface="Times New Roman" panose="02020603050405020304" pitchFamily="18" charset="0"/>
              </a:rPr>
              <a:t>FA, </a:t>
            </a:r>
            <a:r>
              <a:rPr lang="en-US" altLang="zh-TW" dirty="0" smtClean="0"/>
              <a:t>D</a:t>
            </a:r>
            <a:r>
              <a:rPr lang="en-US" altLang="zh-TW" baseline="30000" dirty="0" smtClean="0"/>
              <a:t>2</a:t>
            </a:r>
            <a:r>
              <a:rPr lang="en-US" altLang="zh-TW" dirty="0" smtClean="0"/>
              <a:t>FA-inspired automaton that preserves the advantage of D</a:t>
            </a:r>
            <a:r>
              <a:rPr lang="en-US" altLang="zh-TW" baseline="30000" dirty="0" smtClean="0"/>
              <a:t>2</a:t>
            </a:r>
            <a:r>
              <a:rPr lang="en-US" altLang="zh-TW" dirty="0" smtClean="0"/>
              <a:t>FA and requires a single memory access per input char.</a:t>
            </a:r>
            <a:endParaRPr lang="zh-TW" altLang="en-US" dirty="0"/>
          </a:p>
        </p:txBody>
      </p:sp>
    </p:spTree>
    <p:extLst>
      <p:ext uri="{BB962C8B-B14F-4D97-AF65-F5344CB8AC3E}">
        <p14:creationId xmlns:p14="http://schemas.microsoft.com/office/powerpoint/2010/main" val="3710611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delta finite automaton</a:t>
            </a:r>
            <a:endParaRPr lang="zh-TW" altLang="en-US" dirty="0"/>
          </a:p>
        </p:txBody>
      </p:sp>
      <p:sp>
        <p:nvSpPr>
          <p:cNvPr id="3" name="內容版面配置區 2"/>
          <p:cNvSpPr>
            <a:spLocks noGrp="1"/>
          </p:cNvSpPr>
          <p:nvPr>
            <p:ph idx="1"/>
          </p:nvPr>
        </p:nvSpPr>
        <p:spPr/>
        <p:txBody>
          <a:bodyPr/>
          <a:lstStyle/>
          <a:p>
            <a:r>
              <a:rPr lang="en-US" altLang="zh-TW" dirty="0" smtClean="0"/>
              <a:t>Observing </a:t>
            </a:r>
            <a:r>
              <a:rPr lang="en-US" altLang="zh-TW" dirty="0"/>
              <a:t>the </a:t>
            </a:r>
            <a:r>
              <a:rPr lang="en-US" altLang="zh-TW" dirty="0" smtClean="0"/>
              <a:t>graph, </a:t>
            </a:r>
            <a:r>
              <a:rPr lang="en-US" altLang="zh-TW" dirty="0"/>
              <a:t>it is evident </a:t>
            </a:r>
            <a:r>
              <a:rPr lang="en-US" altLang="zh-TW" dirty="0" smtClean="0"/>
              <a:t>that most </a:t>
            </a:r>
            <a:r>
              <a:rPr lang="en-US" altLang="zh-TW" dirty="0"/>
              <a:t>transitions for a given input lead to the same </a:t>
            </a:r>
            <a:r>
              <a:rPr lang="en-US" altLang="zh-TW" dirty="0" smtClean="0"/>
              <a:t>state, regardless </a:t>
            </a:r>
            <a:r>
              <a:rPr lang="en-US" altLang="zh-TW" dirty="0"/>
              <a:t>of the starting </a:t>
            </a:r>
            <a:r>
              <a:rPr lang="en-US" altLang="zh-TW" dirty="0" smtClean="0"/>
              <a:t>state</a:t>
            </a:r>
          </a:p>
          <a:p>
            <a:r>
              <a:rPr lang="en-US" altLang="zh-TW" dirty="0" smtClean="0"/>
              <a:t>in </a:t>
            </a:r>
            <a:r>
              <a:rPr lang="en-US" altLang="zh-TW" dirty="0"/>
              <a:t>particular, adjacent </a:t>
            </a:r>
            <a:r>
              <a:rPr lang="en-US" altLang="zh-TW" dirty="0" smtClean="0"/>
              <a:t>states share </a:t>
            </a:r>
            <a:r>
              <a:rPr lang="en-US" altLang="zh-TW" dirty="0"/>
              <a:t>the majority of the next-hop states associated with </a:t>
            </a:r>
            <a:r>
              <a:rPr lang="en-US" altLang="zh-TW" dirty="0" smtClean="0"/>
              <a:t>the same </a:t>
            </a:r>
            <a:r>
              <a:rPr lang="en-US" altLang="zh-TW" dirty="0"/>
              <a:t>input chars.</a:t>
            </a:r>
            <a:endParaRPr lang="zh-TW" altLang="en-US" dirty="0"/>
          </a:p>
        </p:txBody>
      </p:sp>
      <p:pic>
        <p:nvPicPr>
          <p:cNvPr id="4" name="圖片 3"/>
          <p:cNvPicPr>
            <a:picLocks noChangeAspect="1"/>
          </p:cNvPicPr>
          <p:nvPr/>
        </p:nvPicPr>
        <p:blipFill>
          <a:blip r:embed="rId3"/>
          <a:stretch>
            <a:fillRect/>
          </a:stretch>
        </p:blipFill>
        <p:spPr>
          <a:xfrm>
            <a:off x="3251609" y="3810000"/>
            <a:ext cx="2640781" cy="2785614"/>
          </a:xfrm>
          <a:prstGeom prst="rect">
            <a:avLst/>
          </a:prstGeom>
        </p:spPr>
      </p:pic>
    </p:spTree>
    <p:extLst>
      <p:ext uri="{BB962C8B-B14F-4D97-AF65-F5344CB8AC3E}">
        <p14:creationId xmlns:p14="http://schemas.microsoft.com/office/powerpoint/2010/main" val="2341821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木刻字型">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刻字型">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刻字型">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TC103090434[[fn=木頭類型]]</Template>
  <TotalTime>15780</TotalTime>
  <Words>2830</Words>
  <Application>Microsoft Office PowerPoint</Application>
  <PresentationFormat>如螢幕大小 (4:3)</PresentationFormat>
  <Paragraphs>184</Paragraphs>
  <Slides>39</Slides>
  <Notes>25</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39</vt:i4>
      </vt:variant>
    </vt:vector>
  </HeadingPairs>
  <TitlesOfParts>
    <vt:vector size="51" baseType="lpstr">
      <vt:lpstr>微軟正黑體</vt:lpstr>
      <vt:lpstr>新細明體</vt:lpstr>
      <vt:lpstr>標楷體</vt:lpstr>
      <vt:lpstr>Arial</vt:lpstr>
      <vt:lpstr>Calibri</vt:lpstr>
      <vt:lpstr>Cambria</vt:lpstr>
      <vt:lpstr>Cambria Math</vt:lpstr>
      <vt:lpstr>Rockwell</vt:lpstr>
      <vt:lpstr>Rockwell Condensed</vt:lpstr>
      <vt:lpstr>Times New Roman</vt:lpstr>
      <vt:lpstr>Wingdings</vt:lpstr>
      <vt:lpstr>木刻字型</vt:lpstr>
      <vt:lpstr>An Improved DFA for Fast Regular Expression Matching</vt:lpstr>
      <vt:lpstr>background</vt:lpstr>
      <vt:lpstr>introduction</vt:lpstr>
      <vt:lpstr>d2FA</vt:lpstr>
      <vt:lpstr>d2FA</vt:lpstr>
      <vt:lpstr>d2FA</vt:lpstr>
      <vt:lpstr>d2FA</vt:lpstr>
      <vt:lpstr>delta finite automaton</vt:lpstr>
      <vt:lpstr>delta finite automaton</vt:lpstr>
      <vt:lpstr>delta finite automaton</vt:lpstr>
      <vt:lpstr>delta finite automaton</vt:lpstr>
      <vt:lpstr>delta finite automaton</vt:lpstr>
      <vt:lpstr>construction</vt:lpstr>
      <vt:lpstr>construction</vt:lpstr>
      <vt:lpstr>construction</vt:lpstr>
      <vt:lpstr>lookup</vt:lpstr>
      <vt:lpstr>lookup</vt:lpstr>
      <vt:lpstr>lookup</vt:lpstr>
      <vt:lpstr>APPLICATION TO H-CFA AND XFA</vt:lpstr>
      <vt:lpstr>APPLICATION TO H-CFA AND XFA</vt:lpstr>
      <vt:lpstr>Compressing char-state pairs</vt:lpstr>
      <vt:lpstr>Compressing char-state pairs</vt:lpstr>
      <vt:lpstr>Compressing char-state pairs</vt:lpstr>
      <vt:lpstr>Compressing char-state pairs</vt:lpstr>
      <vt:lpstr>Compressing char-state pairs</vt:lpstr>
      <vt:lpstr>Indirection Table Compression</vt:lpstr>
      <vt:lpstr>C-S IN δFA</vt:lpstr>
      <vt:lpstr>C-S IN δFA</vt:lpstr>
      <vt:lpstr>Implementation</vt:lpstr>
      <vt:lpstr>Implementation</vt:lpstr>
      <vt:lpstr>Implementation</vt:lpstr>
      <vt:lpstr>Implementation</vt:lpstr>
      <vt:lpstr>Implementation</vt:lpstr>
      <vt:lpstr>EXPERIMENTAL RESULTS</vt:lpstr>
      <vt:lpstr>EXPERIMENTAL RESULTS</vt:lpstr>
      <vt:lpstr>EXPERIMENTAL RESULTS</vt:lpstr>
      <vt:lpstr>EXPERIMENTAL RESULTS</vt:lpstr>
      <vt:lpstr>PACKET CLASSIFICATION WITH δFA</vt:lpstr>
      <vt:lpstr>PACKET CLASSIFICATION WITH δFA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Marco</dc:creator>
  <cp:lastModifiedBy>cial</cp:lastModifiedBy>
  <cp:revision>797</cp:revision>
  <dcterms:created xsi:type="dcterms:W3CDTF">2013-05-18T09:00:17Z</dcterms:created>
  <dcterms:modified xsi:type="dcterms:W3CDTF">2013-10-16T09:16:55Z</dcterms:modified>
</cp:coreProperties>
</file>